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?>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352"/>
    <p:restoredTop sz="94610"/>
  </p:normalViewPr>
  <p:slideViewPr>
    <p:cSldViewPr snapToGrid="0" snapToObjects="1">
      <p:cViewPr>
        <p:scale>
          <a:sx n="100" d="100"/>
          <a:sy n="100" d="100"/>
        </p:scale>
        <p:origin x="904" y="4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46806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?>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?>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?>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?>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?>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?>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?>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?>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?>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?>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?>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?>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?>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?>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?>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?>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?>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10" Type="http://schemas.openxmlformats.org/officeDocument/2006/relationships/hyperlink" Target="https://pratyush-pm.pages.dev/#impact" TargetMode="External"/></Relationships>
</file>

<file path=ppt/slides/_rels/slide13.xml.rels><?xml version="1.0" encoding="UTF-8"?>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10" Type="http://schemas.openxmlformats.org/officeDocument/2006/relationships/hyperlink" Target="https://pratyush-pm.pages.dev/#tech" TargetMode="External"/></Relationships>
</file>

<file path=ppt/slides/_rels/slide14.xml.rels><?xml version="1.0" encoding="UTF-8"?>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?>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Relationship Id="rId10" Type="http://schemas.openxmlformats.org/officeDocument/2006/relationships/hyperlink" Target="https://pratyush-pm.pages.dev/" TargetMode="External"/><Relationship Id="rId11" Type="http://schemas.openxmlformats.org/officeDocument/2006/relationships/hyperlink" Target="https://pratyush-pm.pages.dev/webhook_dashboard_wireframe.html" TargetMode="External"/></Relationships>
</file>

<file path=ppt/slides/_rels/slide2.xml.rels><?xml version="1.0" encoding="UTF-8"?>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?>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?>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?>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?>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?>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?>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10" Type="http://schemas.openxmlformats.org/officeDocument/2006/relationships/hyperlink" Target="https://pratyush-pm.pages.dev/#solution" TargetMode="External"/></Relationships>
</file>

<file path=ppt/slides/_rels/slide9.xml.rels><?xml version="1.0" encoding="UTF-8"?>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1155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kern="0" spc="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MONTYCLOUD  ·  SENIOR PM INTERVIEW  ·  2026</a:t>
            </a:r>
            <a:endParaRPr lang="en-US" sz="800" dirty="0"/>
          </a:p>
        </p:txBody>
      </p:sp>
      <p:sp>
        <p:nvSpPr>
          <p:cNvPr id="3" name="Text 1"/>
          <p:cNvSpPr/>
          <p:nvPr/>
        </p:nvSpPr>
        <p:spPr>
          <a:xfrm>
            <a:off x="502920" y="685800"/>
            <a:ext cx="11155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Order Tracking</a:t>
            </a:r>
            <a:endParaRPr lang="en-US" sz="4400" dirty="0"/>
          </a:p>
        </p:txBody>
      </p:sp>
      <p:sp>
        <p:nvSpPr>
          <p:cNvPr id="4" name="Text 2"/>
          <p:cNvSpPr/>
          <p:nvPr/>
        </p:nvSpPr>
        <p:spPr>
          <a:xfrm>
            <a:off x="502920" y="1280160"/>
            <a:ext cx="111556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400" b="1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via Webhook Infrastructure</a:t>
            </a:r>
            <a:endParaRPr lang="en-US" sz="4400" dirty="0"/>
          </a:p>
        </p:txBody>
      </p:sp>
      <p:sp>
        <p:nvSpPr>
          <p:cNvPr id="5" name="Text 3"/>
          <p:cNvSpPr/>
          <p:nvPr/>
        </p:nvSpPr>
        <p:spPr>
          <a:xfrm>
            <a:off x="502920" y="214884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a logistics OMS went from manual polling and missed deliveries</a:t>
            </a:r>
            <a:endParaRPr lang="en-US" sz="13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a real-time event infrastructure — and what I learned building it.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502920" y="2880360"/>
            <a:ext cx="11155680" cy="658368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40080" y="2926080"/>
            <a:ext cx="2697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kern="0" spc="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PRESENTER</a:t>
            </a:r>
            <a:endParaRPr lang="en-US" sz="700" dirty="0"/>
          </a:p>
        </p:txBody>
      </p:sp>
      <p:sp>
        <p:nvSpPr>
          <p:cNvPr id="8" name="Text 6"/>
          <p:cNvSpPr/>
          <p:nvPr/>
        </p:nvSpPr>
        <p:spPr>
          <a:xfrm>
            <a:off x="640080" y="3127248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Pratyush Ranjan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3291840" y="2926080"/>
            <a:ext cx="9144" cy="548640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3429000" y="2926080"/>
            <a:ext cx="2697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kern="0" spc="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ROLE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3429000" y="3127248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Product Manager II · Blowhorn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6080760" y="2926080"/>
            <a:ext cx="9144" cy="548640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217920" y="2926080"/>
            <a:ext cx="2697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kern="0" spc="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PERIOD</a:t>
            </a:r>
            <a:endParaRPr lang="en-US" sz="700" dirty="0"/>
          </a:p>
        </p:txBody>
      </p:sp>
      <p:sp>
        <p:nvSpPr>
          <p:cNvPr id="14" name="Text 12"/>
          <p:cNvSpPr/>
          <p:nvPr/>
        </p:nvSpPr>
        <p:spPr>
          <a:xfrm>
            <a:off x="6217920" y="3127248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Mar 2022 – Sep 2023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8869680" y="2926080"/>
            <a:ext cx="9144" cy="548640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9006840" y="2926080"/>
            <a:ext cx="269748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kern="0" spc="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SCALE</a:t>
            </a:r>
            <a:endParaRPr lang="en-US" sz="700" dirty="0"/>
          </a:p>
        </p:txBody>
      </p:sp>
      <p:sp>
        <p:nvSpPr>
          <p:cNvPr id="17" name="Text 15"/>
          <p:cNvSpPr/>
          <p:nvPr/>
        </p:nvSpPr>
        <p:spPr>
          <a:xfrm>
            <a:off x="9006840" y="3127248"/>
            <a:ext cx="269748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10,000+ orders/day · 70+ cities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11109960" y="6629400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 / 15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10896"/>
            <a:ext cx="164592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22376" y="274320"/>
            <a:ext cx="1093622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150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— USER STORY 2 OF 3</a:t>
            </a:r>
            <a:endParaRPr lang="en-US" sz="700" dirty="0"/>
          </a:p>
        </p:txBody>
      </p:sp>
      <p:sp>
        <p:nvSpPr>
          <p:cNvPr id="4" name="Text 2"/>
          <p:cNvSpPr/>
          <p:nvPr/>
        </p:nvSpPr>
        <p:spPr>
          <a:xfrm>
            <a:off x="502920" y="475488"/>
            <a:ext cx="11155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TECHNICAL INTEGRATION LEAD  ·  MERCHANT / ENTERPRISE  ·  GROWTH / ENTERPRISE TIER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502920" y="685800"/>
            <a:ext cx="11155680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Self-Serve Webhook Integration &amp; Observability</a:t>
            </a:r>
            <a:endParaRPr lang="en-US" sz="1900" dirty="0"/>
          </a:p>
        </p:txBody>
      </p:sp>
      <p:sp>
        <p:nvSpPr>
          <p:cNvPr id="6" name="Shape 4"/>
          <p:cNvSpPr/>
          <p:nvPr/>
        </p:nvSpPr>
        <p:spPr>
          <a:xfrm>
            <a:off x="502920" y="1371600"/>
            <a:ext cx="11155680" cy="777240"/>
          </a:xfrm>
          <a:prstGeom prst="rect">
            <a:avLst/>
          </a:prstGeom>
          <a:solidFill>
            <a:srgbClr val="EFF6FF"/>
          </a:solidFill>
          <a:ln w="12700">
            <a:solidFill>
              <a:srgbClr val="EFF6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2920" y="1371600"/>
            <a:ext cx="45720" cy="77724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67512" y="1435608"/>
            <a:ext cx="10899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"As a technical integration lead, I want to register, test, and monitor my webhook endpoints from a self-serve dashboard — so that I can go live with real-time order tracking in under 2 hours, without raising a support ticket to Blowhorn's integration team."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02920" y="2304288"/>
            <a:ext cx="647029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ACCEPTANCE CRITERIA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502920" y="2542032"/>
            <a:ext cx="6470294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9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✓  </a:t>
            </a: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Register up to 5 endpoint URLs per account, mapped to specific event types</a:t>
            </a:r>
            <a:r>
              <a:rPr lang="en-US" sz="9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n-US" sz="9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✓  </a:t>
            </a: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'Send Test Event' fires synthetic payload and shows HTTP response in real time</a:t>
            </a:r>
            <a:r>
              <a:rPr lang="en-US" sz="9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n-US" sz="9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✓  </a:t>
            </a: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Log shows last 500 events, filterable by type, status, and timestamp</a:t>
            </a:r>
            <a:r>
              <a:rPr lang="en-US" sz="9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n-US" sz="9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✓  </a:t>
            </a: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Failed events can be manually retried with full retry history visible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7201814" y="2304288"/>
            <a:ext cx="4456786" cy="2176272"/>
          </a:xfrm>
          <a:prstGeom prst="rect">
            <a:avLst/>
          </a:prstGeom>
          <a:solidFill>
            <a:srgbClr val="F0FDF4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7201814" y="2304288"/>
            <a:ext cx="4456786" cy="457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7329830" y="2395728"/>
            <a:ext cx="420075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10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MEASURED OUTCOME</a:t>
            </a:r>
            <a:endParaRPr lang="en-US" sz="700" dirty="0"/>
          </a:p>
        </p:txBody>
      </p:sp>
      <p:sp>
        <p:nvSpPr>
          <p:cNvPr id="14" name="Text 12"/>
          <p:cNvSpPr/>
          <p:nvPr/>
        </p:nvSpPr>
        <p:spPr>
          <a:xfrm>
            <a:off x="7329830" y="2578608"/>
            <a:ext cx="420075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6A34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7d › 1.5d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7329830" y="2971800"/>
            <a:ext cx="420075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integration time (−79%)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329830" y="3154680"/>
            <a:ext cx="420075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Setup support tickets: −68% in 6 weeks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502920" y="4919472"/>
            <a:ext cx="11155680" cy="5029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30936" y="4974336"/>
            <a:ext cx="10899648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matters: Every new webhook integration previously required a Blowhorn solutions engineer to manually configure, test, and validate — a process taking 5–10 days per partner due to backlog. With 200+ logistics partners, this was a direct blocker to onboarding velocity and a constant source of escalations.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11109960" y="6629400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10 / 15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10896"/>
            <a:ext cx="164592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22376" y="274320"/>
            <a:ext cx="1093622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150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— USER STORY 3 OF 3</a:t>
            </a:r>
            <a:endParaRPr lang="en-US" sz="700" dirty="0"/>
          </a:p>
        </p:txBody>
      </p:sp>
      <p:sp>
        <p:nvSpPr>
          <p:cNvPr id="4" name="Text 2"/>
          <p:cNvSpPr/>
          <p:nvPr/>
        </p:nvSpPr>
        <p:spPr>
          <a:xfrm>
            <a:off x="502920" y="475488"/>
            <a:ext cx="11155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CX / MARKETING MANAGER  ·  ENTERPRISE CLIENT  ·  DECATHLON / CROMA / APOLLO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502920" y="685800"/>
            <a:ext cx="11155680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 &amp; Marketing Automation on Delivery Events</a:t>
            </a:r>
            <a:endParaRPr lang="en-US" sz="1900" dirty="0"/>
          </a:p>
        </p:txBody>
      </p:sp>
      <p:sp>
        <p:nvSpPr>
          <p:cNvPr id="6" name="Shape 4"/>
          <p:cNvSpPr/>
          <p:nvPr/>
        </p:nvSpPr>
        <p:spPr>
          <a:xfrm>
            <a:off x="502920" y="1371600"/>
            <a:ext cx="11155680" cy="777240"/>
          </a:xfrm>
          <a:prstGeom prst="rect">
            <a:avLst/>
          </a:prstGeom>
          <a:solidFill>
            <a:srgbClr val="EFF6FF"/>
          </a:solidFill>
          <a:ln w="12700">
            <a:solidFill>
              <a:srgbClr val="EFF6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2920" y="1371600"/>
            <a:ext cx="45720" cy="77724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67512" y="1435608"/>
            <a:ext cx="10899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"As a CX manager, I want structured webhook events the moment an order is Delivered or Delivery Failed — so that I can trigger post-purchase CRM workflows within minutes of the delivery outcome, not 6–12 hours later."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02920" y="2304288"/>
            <a:ext cx="647029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ACCEPTANCE CRITERIA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502920" y="2542032"/>
            <a:ext cx="6470294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9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✓  </a:t>
            </a: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delivered and delivery_failed events fire within 90 seconds of rider app update</a:t>
            </a:r>
            <a:r>
              <a:rPr lang="en-US" sz="9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n-US" sz="9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✓  </a:t>
            </a: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Payload includes order_id, delivery_timestamp, failure_reason, customer_id</a:t>
            </a:r>
            <a:r>
              <a:rPr lang="en-US" sz="9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n-US" sz="9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✓  </a:t>
            </a: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Separate endpoint URLs configurable per event type for independent CRM routing</a:t>
            </a:r>
            <a:r>
              <a:rPr lang="en-US" sz="9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n-US" sz="9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✓  </a:t>
            </a: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Versioned schema v1›v2 with 12-month backward compatibility guaranteed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7201814" y="2304288"/>
            <a:ext cx="4456786" cy="2176272"/>
          </a:xfrm>
          <a:prstGeom prst="rect">
            <a:avLst/>
          </a:prstGeom>
          <a:solidFill>
            <a:srgbClr val="F0FDF4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7201814" y="2304288"/>
            <a:ext cx="4456786" cy="457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7329830" y="2395728"/>
            <a:ext cx="420075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10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MEASURED OUTCOME</a:t>
            </a:r>
            <a:endParaRPr lang="en-US" sz="700" dirty="0"/>
          </a:p>
        </p:txBody>
      </p:sp>
      <p:sp>
        <p:nvSpPr>
          <p:cNvPr id="14" name="Text 12"/>
          <p:cNvSpPr/>
          <p:nvPr/>
        </p:nvSpPr>
        <p:spPr>
          <a:xfrm>
            <a:off x="7329830" y="2578608"/>
            <a:ext cx="420075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6A34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+22% reviews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7329830" y="2971800"/>
            <a:ext cx="420075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post-delivery · within 8 weeks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329830" y="3154680"/>
            <a:ext cx="420075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Failed-delivery support contacts: −31%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502920" y="4919472"/>
            <a:ext cx="11155680" cy="50292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30936" y="4974336"/>
            <a:ext cx="10899648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matters: Enterprise clients had sophisticated CRM stacks but no reliable real-time signal from their logistics layer. Review campaigns fired 6–12 hours post-delivery (intent had cooled). Failed-delivery recovery ran the next business day — by which point customers had often already initiated chargebacks.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11109960" y="6629400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11 / 15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10896"/>
            <a:ext cx="164592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22376" y="274320"/>
            <a:ext cx="1093622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150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— MEASURABLE BUSINESS IMPACT</a:t>
            </a:r>
            <a:endParaRPr lang="en-US" sz="700" dirty="0"/>
          </a:p>
        </p:txBody>
      </p:sp>
      <p:sp>
        <p:nvSpPr>
          <p:cNvPr id="4" name="Text 2"/>
          <p:cNvSpPr/>
          <p:nvPr/>
        </p:nvSpPr>
        <p:spPr>
          <a:xfrm>
            <a:off x="502920" y="530352"/>
            <a:ext cx="11155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Numbers that moved the business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2920" y="987552"/>
            <a:ext cx="11155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Measured over 12 weeks post-launch · Pilot cohort: 4 enterprise clients + 15 merchant partners</a:t>
            </a:r>
            <a:endParaRPr lang="en-US" sz="950" dirty="0"/>
          </a:p>
        </p:txBody>
      </p:sp>
      <p:sp>
        <p:nvSpPr>
          <p:cNvPr id="6" name="Shape 4"/>
          <p:cNvSpPr/>
          <p:nvPr/>
        </p:nvSpPr>
        <p:spPr>
          <a:xfrm>
            <a:off x="502920" y="1298448"/>
            <a:ext cx="11155680" cy="457200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594360" y="1426464"/>
            <a:ext cx="4817059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Metric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5502859" y="1426464"/>
            <a:ext cx="180502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Before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7399325" y="1426464"/>
            <a:ext cx="1805026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After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9295790" y="1426464"/>
            <a:ext cx="236281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Change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502920" y="1755648"/>
            <a:ext cx="1115568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594360" y="1883664"/>
            <a:ext cx="4817059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First-attempt delivery success rate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5502859" y="1883664"/>
            <a:ext cx="180502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C262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~83%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7399325" y="1883664"/>
            <a:ext cx="180502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~91%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9295790" y="1883664"/>
            <a:ext cx="236281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+9.6%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502920" y="2212848"/>
            <a:ext cx="11155680" cy="45720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594360" y="2340864"/>
            <a:ext cx="4817059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WISMO calls as % of total support volume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5502859" y="2340864"/>
            <a:ext cx="180502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C262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~22%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7399325" y="2340864"/>
            <a:ext cx="180502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~9%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9295790" y="2340864"/>
            <a:ext cx="236281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−59%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502920" y="2670048"/>
            <a:ext cx="1115568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594360" y="2798064"/>
            <a:ext cx="4817059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integration lead time (new webhook)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5502859" y="2798064"/>
            <a:ext cx="180502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C262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7 days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399325" y="2798064"/>
            <a:ext cx="180502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1.5 days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9295790" y="2798064"/>
            <a:ext cx="236281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−79%</a:t>
            </a:r>
            <a:endParaRPr lang="en-US" sz="1100" dirty="0"/>
          </a:p>
        </p:txBody>
      </p:sp>
      <p:sp>
        <p:nvSpPr>
          <p:cNvPr id="26" name="Shape 24"/>
          <p:cNvSpPr/>
          <p:nvPr/>
        </p:nvSpPr>
        <p:spPr>
          <a:xfrm>
            <a:off x="502920" y="3127248"/>
            <a:ext cx="11155680" cy="45720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594360" y="3255264"/>
            <a:ext cx="4817059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 propagation latency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5502859" y="3255264"/>
            <a:ext cx="180502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C262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30–90 min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7399325" y="3255264"/>
            <a:ext cx="180502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&lt;90 seconds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295790" y="3255264"/>
            <a:ext cx="236281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60× faster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502920" y="3584448"/>
            <a:ext cx="1115568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594360" y="3712464"/>
            <a:ext cx="4817059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Webhook event delivery reliability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502859" y="3712464"/>
            <a:ext cx="180502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C262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N/A (polling)</a:t>
            </a:r>
            <a:endParaRPr lang="en-US" sz="1100" dirty="0"/>
          </a:p>
        </p:txBody>
      </p:sp>
      <p:sp>
        <p:nvSpPr>
          <p:cNvPr id="34" name="Text 32"/>
          <p:cNvSpPr/>
          <p:nvPr/>
        </p:nvSpPr>
        <p:spPr>
          <a:xfrm>
            <a:off x="7399325" y="3712464"/>
            <a:ext cx="180502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&gt;99.5%</a:t>
            </a:r>
            <a:endParaRPr lang="en-US" sz="1100" dirty="0"/>
          </a:p>
        </p:txBody>
      </p:sp>
      <p:sp>
        <p:nvSpPr>
          <p:cNvPr id="35" name="Text 33"/>
          <p:cNvSpPr/>
          <p:nvPr/>
        </p:nvSpPr>
        <p:spPr>
          <a:xfrm>
            <a:off x="9295790" y="3712464"/>
            <a:ext cx="236281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New capability</a:t>
            </a:r>
            <a:endParaRPr lang="en-US" sz="1100" dirty="0"/>
          </a:p>
        </p:txBody>
      </p:sp>
      <p:sp>
        <p:nvSpPr>
          <p:cNvPr id="36" name="Shape 34"/>
          <p:cNvSpPr/>
          <p:nvPr/>
        </p:nvSpPr>
        <p:spPr>
          <a:xfrm>
            <a:off x="502920" y="4041648"/>
            <a:ext cx="11155680" cy="45720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Text 35"/>
          <p:cNvSpPr/>
          <p:nvPr/>
        </p:nvSpPr>
        <p:spPr>
          <a:xfrm>
            <a:off x="594360" y="4169664"/>
            <a:ext cx="4817059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Post-delivery review rate (pilot client)</a:t>
            </a:r>
            <a:endParaRPr lang="en-US" sz="1000" dirty="0"/>
          </a:p>
        </p:txBody>
      </p:sp>
      <p:sp>
        <p:nvSpPr>
          <p:cNvPr id="38" name="Text 36"/>
          <p:cNvSpPr/>
          <p:nvPr/>
        </p:nvSpPr>
        <p:spPr>
          <a:xfrm>
            <a:off x="5502859" y="4169664"/>
            <a:ext cx="180502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C262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Baseline</a:t>
            </a:r>
            <a:endParaRPr lang="en-US" sz="1100" dirty="0"/>
          </a:p>
        </p:txBody>
      </p:sp>
      <p:sp>
        <p:nvSpPr>
          <p:cNvPr id="39" name="Text 37"/>
          <p:cNvSpPr/>
          <p:nvPr/>
        </p:nvSpPr>
        <p:spPr>
          <a:xfrm>
            <a:off x="7399325" y="4169664"/>
            <a:ext cx="180502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+22%</a:t>
            </a:r>
            <a:endParaRPr lang="en-US" sz="1100" dirty="0"/>
          </a:p>
        </p:txBody>
      </p:sp>
      <p:sp>
        <p:nvSpPr>
          <p:cNvPr id="40" name="Text 38"/>
          <p:cNvSpPr/>
          <p:nvPr/>
        </p:nvSpPr>
        <p:spPr>
          <a:xfrm>
            <a:off x="9295790" y="4169664"/>
            <a:ext cx="236281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+22%</a:t>
            </a:r>
            <a:endParaRPr lang="en-US" sz="1100" dirty="0"/>
          </a:p>
        </p:txBody>
      </p:sp>
      <p:sp>
        <p:nvSpPr>
          <p:cNvPr id="41" name="Shape 39"/>
          <p:cNvSpPr/>
          <p:nvPr/>
        </p:nvSpPr>
        <p:spPr>
          <a:xfrm>
            <a:off x="502920" y="4498848"/>
            <a:ext cx="11155680" cy="45720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594360" y="4626864"/>
            <a:ext cx="4817059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Daily re-delivery cost savings (network)</a:t>
            </a:r>
            <a:endParaRPr lang="en-US" sz="1000" dirty="0"/>
          </a:p>
        </p:txBody>
      </p:sp>
      <p:sp>
        <p:nvSpPr>
          <p:cNvPr id="43" name="Text 41"/>
          <p:cNvSpPr/>
          <p:nvPr/>
        </p:nvSpPr>
        <p:spPr>
          <a:xfrm>
            <a:off x="5502859" y="4626864"/>
            <a:ext cx="180502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C262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—</a:t>
            </a:r>
            <a:endParaRPr lang="en-US" sz="1100" dirty="0"/>
          </a:p>
        </p:txBody>
      </p:sp>
      <p:sp>
        <p:nvSpPr>
          <p:cNvPr id="44" name="Text 42"/>
          <p:cNvSpPr/>
          <p:nvPr/>
        </p:nvSpPr>
        <p:spPr>
          <a:xfrm>
            <a:off x="7399325" y="4626864"/>
            <a:ext cx="180502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₹60–80K/day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9295790" y="4626864"/>
            <a:ext cx="236281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16A34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Network-wide</a:t>
            </a:r>
            <a:endParaRPr lang="en-US" sz="1100" dirty="0"/>
          </a:p>
        </p:txBody>
      </p:sp>
      <p:sp>
        <p:nvSpPr>
          <p:cNvPr id="46" name="Text 44"/>
          <p:cNvSpPr/>
          <p:nvPr/>
        </p:nvSpPr>
        <p:spPr>
          <a:xfrm>
            <a:off x="11109960" y="6629400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12 / 15</a:t>
            </a:r>
            <a:endParaRPr lang="en-US" sz="800" dirty="0"/>
          </a:p>
        </p:txBody>
      </p:sp>
      <p:sp>
        <p:nvSpPr>
          <p:cNvPr id="912" name="SiteLink12"/>
          <p:cNvSpPr>
            <a:spLocks noGrp="1"/>
          </p:cNvSpPr>
          <p:nvPr/>
        </p:nvSpPr>
        <p:spPr>
          <a:xfrm>
            <a:off x="10350000" y="180000"/>
            <a:ext cx="1600000" cy="220000"/>
          </a:xfrm>
          <a:prstGeom prst="rect">
            <a:avLst/>
          </a:prstGeom>
          <a:solidFill>
            <a:srgbClr val="EFF6FF"/>
          </a:solidFill>
          <a:ln>
            <a:solidFill>
              <a:srgbClr val="BFDBFE"/>
            </a:solidFill>
          </a:ln>
        </p:spPr>
        <p:txBody>
          <a:bodyPr anchor="ctr" lIns="91440" rIns="91440" tIns="45720" bIns="45720"/>
          <a:lstStyle/>
          <a:p>
            <a:pPr algn="ctr"/>
            <a:r>
              <a:rPr lang="en-US" sz="700" b="0" dirty="0">
                <a:solidFill>
                  <a:srgbClr val="2563EB"/>
                </a:solidFill>
                <a:hlinkClick r:id="rId10"/>
              </a:rPr>
              <a:t>↗ Full Metrics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10896"/>
            <a:ext cx="164592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22376" y="274320"/>
            <a:ext cx="1093622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150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— TECHNICAL ASPECTS OF THE SOLUTION</a:t>
            </a:r>
            <a:endParaRPr lang="en-US" sz="700" dirty="0"/>
          </a:p>
        </p:txBody>
      </p:sp>
      <p:sp>
        <p:nvSpPr>
          <p:cNvPr id="4" name="Text 2"/>
          <p:cNvSpPr/>
          <p:nvPr/>
        </p:nvSpPr>
        <p:spPr>
          <a:xfrm>
            <a:off x="502920" y="530352"/>
            <a:ext cx="11155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 for scale. Decoupled by design.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2920" y="987552"/>
            <a:ext cx="1115568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Event-driven microservice layer on top of the existing OMS — zero latency impact on order processing.</a:t>
            </a:r>
            <a:endParaRPr lang="en-US" sz="1000" dirty="0"/>
          </a:p>
        </p:txBody>
      </p:sp>
      <p:sp>
        <p:nvSpPr>
          <p:cNvPr id="6" name="Shape 4"/>
          <p:cNvSpPr/>
          <p:nvPr/>
        </p:nvSpPr>
        <p:spPr>
          <a:xfrm>
            <a:off x="502920" y="1325880"/>
            <a:ext cx="5463540" cy="137160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2920" y="1325880"/>
            <a:ext cx="45720" cy="13716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85800" y="1508760"/>
            <a:ext cx="51526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CDC + Event Streaming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685800" y="1819656"/>
            <a:ext cx="5152644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Status changes captured at the database level via Change Data Capture — completely decoupled from the OMS write path. No performance risk to core ordering operations.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6195060" y="1325880"/>
            <a:ext cx="5463540" cy="137160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1" name="Shape 9"/>
          <p:cNvSpPr/>
          <p:nvPr/>
        </p:nvSpPr>
        <p:spPr>
          <a:xfrm>
            <a:off x="6195060" y="1325880"/>
            <a:ext cx="45720" cy="13716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377940" y="1508760"/>
            <a:ext cx="51526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 Dispatcher Service</a:t>
            </a:r>
            <a:endParaRPr lang="en-US" sz="1150" dirty="0"/>
          </a:p>
        </p:txBody>
      </p:sp>
      <p:sp>
        <p:nvSpPr>
          <p:cNvPr id="13" name="Text 11"/>
          <p:cNvSpPr/>
          <p:nvPr/>
        </p:nvSpPr>
        <p:spPr>
          <a:xfrm>
            <a:off x="6377940" y="1819656"/>
            <a:ext cx="5152644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Consumes the event stream, enriches payloads with rider name, masked phone, and OTP via internal service calls, then dispatches to partner endpoints over HTTPS.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502920" y="2862072"/>
            <a:ext cx="5463540" cy="137160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502920" y="2862072"/>
            <a:ext cx="45720" cy="13716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85800" y="3044952"/>
            <a:ext cx="51526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In-Memory Retry Queue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685800" y="3355848"/>
            <a:ext cx="5152644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Exponential backoff: 30s › 2min › 8min, 3 attempts. Events undelivered after 3 retries surfaced in partner dashboard for manual retry. No silent failures.</a:t>
            </a:r>
            <a:endParaRPr lang="en-US" sz="950" dirty="0"/>
          </a:p>
        </p:txBody>
      </p:sp>
      <p:sp>
        <p:nvSpPr>
          <p:cNvPr id="18" name="Shape 16"/>
          <p:cNvSpPr/>
          <p:nvPr/>
        </p:nvSpPr>
        <p:spPr>
          <a:xfrm>
            <a:off x="6195060" y="2862072"/>
            <a:ext cx="5463540" cy="137160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6195060" y="2862072"/>
            <a:ext cx="45720" cy="13716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377940" y="3044952"/>
            <a:ext cx="51526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 Search + Dashboarding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6377940" y="3355848"/>
            <a:ext cx="5152644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dispatch attempt logged with event_id, status, latency_ms, and retry_count — powers the Event Log UI and internal SLA observability dashboards.</a:t>
            </a:r>
            <a:endParaRPr lang="en-US" sz="950" dirty="0"/>
          </a:p>
        </p:txBody>
      </p:sp>
      <p:sp>
        <p:nvSpPr>
          <p:cNvPr id="22" name="Shape 20"/>
          <p:cNvSpPr/>
          <p:nvPr/>
        </p:nvSpPr>
        <p:spPr>
          <a:xfrm>
            <a:off x="502920" y="4398264"/>
            <a:ext cx="5463540" cy="137160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" name="Shape 21"/>
          <p:cNvSpPr/>
          <p:nvPr/>
        </p:nvSpPr>
        <p:spPr>
          <a:xfrm>
            <a:off x="502920" y="4398264"/>
            <a:ext cx="45720" cy="13716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4" name="Text 22"/>
          <p:cNvSpPr/>
          <p:nvPr/>
        </p:nvSpPr>
        <p:spPr>
          <a:xfrm>
            <a:off x="685800" y="4581144"/>
            <a:ext cx="51526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Managed Container Infra</a:t>
            </a:r>
            <a:endParaRPr lang="en-US" sz="1150" dirty="0"/>
          </a:p>
        </p:txBody>
      </p:sp>
      <p:sp>
        <p:nvSpPr>
          <p:cNvPr id="25" name="Text 23"/>
          <p:cNvSpPr/>
          <p:nvPr/>
        </p:nvSpPr>
        <p:spPr>
          <a:xfrm>
            <a:off x="685800" y="4892040"/>
            <a:ext cx="5152644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Auto-scaling configured to handle 3× normal volume spikes during sale events. Maintained 99.9% uptime throughout the Blowhorn high-growth period.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6195060" y="4398264"/>
            <a:ext cx="5463540" cy="137160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7" name="Shape 25"/>
          <p:cNvSpPr/>
          <p:nvPr/>
        </p:nvSpPr>
        <p:spPr>
          <a:xfrm>
            <a:off x="6195060" y="4398264"/>
            <a:ext cx="45720" cy="137160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6377940" y="4581144"/>
            <a:ext cx="5152644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Self-Serve Partner Portal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6377940" y="4892040"/>
            <a:ext cx="5152644" cy="7863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Register endpoints, test events with synthetic payloads, view event logs, retry failures — no Blowhorn integration engineer required at any point post-launch.</a:t>
            </a:r>
            <a:endParaRPr lang="en-US" sz="950" dirty="0"/>
          </a:p>
        </p:txBody>
      </p:sp>
      <p:sp>
        <p:nvSpPr>
          <p:cNvPr id="30" name="Text 28"/>
          <p:cNvSpPr/>
          <p:nvPr/>
        </p:nvSpPr>
        <p:spPr>
          <a:xfrm>
            <a:off x="11109960" y="6629400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13 / 15</a:t>
            </a:r>
            <a:endParaRPr lang="en-US" sz="800" dirty="0"/>
          </a:p>
        </p:txBody>
      </p:sp>
      <p:sp>
        <p:nvSpPr>
          <p:cNvPr id="913" name="SiteLink13"/>
          <p:cNvSpPr>
            <a:spLocks noGrp="1"/>
          </p:cNvSpPr>
          <p:nvPr/>
        </p:nvSpPr>
        <p:spPr>
          <a:xfrm>
            <a:off x="10350000" y="180000"/>
            <a:ext cx="1600000" cy="220000"/>
          </a:xfrm>
          <a:prstGeom prst="rect">
            <a:avLst/>
          </a:prstGeom>
          <a:solidFill>
            <a:srgbClr val="EFF6FF"/>
          </a:solidFill>
          <a:ln>
            <a:solidFill>
              <a:srgbClr val="BFDBFE"/>
            </a:solidFill>
          </a:ln>
        </p:spPr>
        <p:txBody>
          <a:bodyPr anchor="ctr" lIns="91440" rIns="91440" tIns="45720" bIns="45720"/>
          <a:lstStyle/>
          <a:p>
            <a:pPr algn="ctr"/>
            <a:r>
              <a:rPr lang="en-US" sz="700" b="0" dirty="0">
                <a:solidFill>
                  <a:srgbClr val="2563EB"/>
                </a:solidFill>
                <a:hlinkClick r:id="rId10"/>
              </a:rPr>
              <a:t>↗ Technical Detail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F172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1371600"/>
            <a:ext cx="1115568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6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</a:t>
            </a:r>
            <a:endParaRPr lang="en-US" sz="6400" dirty="0"/>
          </a:p>
        </p:txBody>
      </p:sp>
      <p:sp>
        <p:nvSpPr>
          <p:cNvPr id="3" name="Text 1"/>
          <p:cNvSpPr/>
          <p:nvPr/>
        </p:nvSpPr>
        <p:spPr>
          <a:xfrm>
            <a:off x="502920" y="2743200"/>
            <a:ext cx="7772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Happy to go deeper on any part — the tiered partner model,</a:t>
            </a:r>
            <a:endParaRPr lang="en-US" sz="13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schema design decisions, the reliability architecture,</a:t>
            </a:r>
            <a:endParaRPr lang="en-US" sz="13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 the numbers behind any outcome.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02920" y="3749040"/>
            <a:ext cx="3200400" cy="987552"/>
          </a:xfrm>
          <a:prstGeom prst="rect">
            <a:avLst/>
          </a:prstGeom>
          <a:solidFill>
            <a:srgbClr val="1E293B"/>
          </a:solidFill>
          <a:ln w="12700">
            <a:solidFill>
              <a:srgbClr val="3341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67512" y="3840480"/>
            <a:ext cx="287121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kern="0" spc="15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PRATYUSH RANJAN</a:t>
            </a:r>
            <a:endParaRPr lang="en-US" sz="800" dirty="0"/>
          </a:p>
        </p:txBody>
      </p:sp>
      <p:sp>
        <p:nvSpPr>
          <p:cNvPr id="6" name="Text 4"/>
          <p:cNvSpPr/>
          <p:nvPr/>
        </p:nvSpPr>
        <p:spPr>
          <a:xfrm>
            <a:off x="667512" y="4078224"/>
            <a:ext cx="287121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rranjanpratyush@gmail.com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667512" y="4352544"/>
            <a:ext cx="287121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93C5F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linkedin.com/in/ranpra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502920" y="4919472"/>
            <a:ext cx="457200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Supporting materials on next slide if needed  ›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11109960" y="6629400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14 / 15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10896"/>
            <a:ext cx="164592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22376" y="274320"/>
            <a:ext cx="1093622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150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REFERENCE MATERIALS</a:t>
            </a:r>
            <a:endParaRPr lang="en-US" sz="700" dirty="0"/>
          </a:p>
        </p:txBody>
      </p:sp>
      <p:sp>
        <p:nvSpPr>
          <p:cNvPr id="4" name="Text 2"/>
          <p:cNvSpPr/>
          <p:nvPr/>
        </p:nvSpPr>
        <p:spPr>
          <a:xfrm>
            <a:off x="502920" y="530352"/>
            <a:ext cx="111556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Supporting documents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02920" y="1005840"/>
            <a:ext cx="11155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in a browser if a question warrants more detail.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502920" y="1417320"/>
            <a:ext cx="3627120" cy="2377440"/>
          </a:xfrm>
          <a:prstGeom prst="rect">
            <a:avLst/>
          </a:prstGeom>
          <a:solidFill>
            <a:srgbClr val="EFF6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2920" y="1417320"/>
            <a:ext cx="3627120" cy="457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30936" y="1618488"/>
            <a:ext cx="33710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Case Study Site</a:t>
            </a:r>
            <a:endParaRPr lang="en-US" sz="1300" dirty="0"/>
          </a:p>
        </p:txBody>
      </p:sp>
      <p:sp>
        <p:nvSpPr>
          <p:cNvPr id="9" name="Text 7"/>
          <p:cNvSpPr/>
          <p:nvPr/>
        </p:nvSpPr>
        <p:spPr>
          <a:xfrm>
            <a:off x="630936" y="1984248"/>
            <a:ext cx="3371088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 6 sections, interactive JSON schema explorer with 5 event tabs, field coverage matrix, and full metrics breakdown.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30936" y="3410712"/>
            <a:ext cx="3371088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30936" y="3465576"/>
            <a:ext cx="3371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2563E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pratyush-pm.pages.dev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4267200" y="1417320"/>
            <a:ext cx="362712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267200" y="1417320"/>
            <a:ext cx="3627120" cy="45720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4395216" y="1618488"/>
            <a:ext cx="33710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Dashboard Wireframe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395216" y="1984248"/>
            <a:ext cx="3371088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Functional HTML mockup — endpoints table, event log with retry states, test panel with live payload preview, and retry queue.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395216" y="3410712"/>
            <a:ext cx="3371088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4395216" y="3465576"/>
            <a:ext cx="3371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pratyush-pm.pages.dev/webhook_dashboard_wireframe.html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8031480" y="1417320"/>
            <a:ext cx="3627120" cy="23774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9" name="Shape 17"/>
          <p:cNvSpPr/>
          <p:nvPr/>
        </p:nvSpPr>
        <p:spPr>
          <a:xfrm>
            <a:off x="8031480" y="1417320"/>
            <a:ext cx="3627120" cy="45720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8159496" y="1618488"/>
            <a:ext cx="3371088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1E293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Written Assignment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8159496" y="1984248"/>
            <a:ext cx="3371088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written case study covering all 8 sections per the MontyCloud brief — customer, problem, value prop, scenarios, user stories, impact, tech.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8159496" y="3410712"/>
            <a:ext cx="3371088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8159496" y="3465576"/>
            <a:ext cx="337108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1E293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Pratyush_Ranjan_PM_Assignment.pdf</a:t>
            </a:r>
            <a:endParaRPr lang="en-US" sz="850" dirty="0"/>
          </a:p>
        </p:txBody>
      </p:sp>
      <p:sp>
        <p:nvSpPr>
          <p:cNvPr id="24" name="Text 22"/>
          <p:cNvSpPr/>
          <p:nvPr/>
        </p:nvSpPr>
        <p:spPr>
          <a:xfrm>
            <a:off x="11109960" y="6629400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15 / 15</a:t>
            </a:r>
            <a:endParaRPr lang="en-US" sz="800" dirty="0"/>
          </a:p>
        </p:txBody>
      </p:sp>
      <p:sp>
        <p:nvSpPr>
          <p:cNvPr id="915" name="SiteLink15"/>
          <p:cNvSpPr>
            <a:spLocks noGrp="1"/>
          </p:cNvSpPr>
          <p:nvPr/>
        </p:nvSpPr>
        <p:spPr>
          <a:xfrm>
            <a:off x="10350000" y="180000"/>
            <a:ext cx="1600000" cy="220000"/>
          </a:xfrm>
          <a:prstGeom prst="rect">
            <a:avLst/>
          </a:prstGeom>
          <a:solidFill>
            <a:srgbClr val="EFF6FF"/>
          </a:solidFill>
          <a:ln>
            <a:solidFill>
              <a:srgbClr val="BFDBFE"/>
            </a:solidFill>
          </a:ln>
        </p:spPr>
        <p:txBody>
          <a:bodyPr anchor="ctr" lIns="91440" rIns="91440" tIns="45720" bIns="45720"/>
          <a:lstStyle/>
          <a:p>
            <a:pPr algn="ctr"/>
            <a:r>
              <a:rPr lang="en-US" sz="700" b="0" dirty="0">
                <a:solidFill>
                  <a:srgbClr val="2563EB"/>
                </a:solidFill>
                <a:hlinkClick r:id="rId10"/>
              </a:rPr>
              <a:t>↗ Case Study Site</a:t>
            </a:r>
          </a:p>
        </p:txBody>
      </p:sp>
      <p:sp>
        <p:nvSpPr>
          <p:cNvPr id="9151" name="SiteLink15b"/>
          <p:cNvSpPr>
            <a:spLocks noGrp="1"/>
          </p:cNvSpPr>
          <p:nvPr/>
        </p:nvSpPr>
        <p:spPr>
          <a:xfrm>
            <a:off x="10350000" y="430000"/>
            <a:ext cx="1900000" cy="220000"/>
          </a:xfrm>
          <a:prstGeom prst="rect">
            <a:avLst/>
          </a:prstGeom>
          <a:solidFill>
            <a:srgbClr val="EFF6FF"/>
          </a:solidFill>
          <a:ln>
            <a:solidFill>
              <a:srgbClr val="BFDBFE"/>
            </a:solidFill>
          </a:ln>
        </p:spPr>
        <p:txBody>
          <a:bodyPr anchor="ctr" lIns="91440" rIns="91440" tIns="45720" bIns="45720"/>
          <a:lstStyle/>
          <a:p>
            <a:pPr algn="ctr"/>
            <a:r>
              <a:rPr lang="en-US" sz="700" b="0" dirty="0">
                <a:solidFill>
                  <a:srgbClr val="2563EB"/>
                </a:solidFill>
                <a:hlinkClick r:id="rId11"/>
              </a:rPr>
              <a:t>↗ Dashboard Wireframe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10896"/>
            <a:ext cx="164592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22376" y="274320"/>
            <a:ext cx="1093622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150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— WHO IS THE CUSTOMER / PARTNER?</a:t>
            </a:r>
            <a:endParaRPr lang="en-US" sz="700" dirty="0"/>
          </a:p>
        </p:txBody>
      </p:sp>
      <p:sp>
        <p:nvSpPr>
          <p:cNvPr id="4" name="Text 2"/>
          <p:cNvSpPr/>
          <p:nvPr/>
        </p:nvSpPr>
        <p:spPr>
          <a:xfrm>
            <a:off x="502920" y="530352"/>
            <a:ext cx="1115568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tiered partner ecosystem — not one-size-fits-all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987552"/>
            <a:ext cx="3627120" cy="5303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02920" y="987552"/>
            <a:ext cx="3627120" cy="457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630936" y="1115568"/>
            <a:ext cx="3371088" cy="256032"/>
          </a:xfrm>
          <a:prstGeom prst="rect">
            <a:avLst/>
          </a:prstGeom>
          <a:solidFill>
            <a:srgbClr val="F0FDF4"/>
          </a:solidFill>
          <a:ln w="12700">
            <a:solidFill>
              <a:srgbClr val="F0FDF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85800" y="1133856"/>
            <a:ext cx="32979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1 — SMB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630936" y="1490472"/>
            <a:ext cx="337108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~60%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630936" y="2066544"/>
            <a:ext cx="33710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partners · &lt;200 orders/day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630936" y="2404872"/>
            <a:ext cx="3371088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630936" y="2496312"/>
            <a:ext cx="33710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D2C brands, marketplace sellers, regional retailers. No dedicated tech team.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30936" y="3072384"/>
            <a:ext cx="3371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THEY GET</a:t>
            </a:r>
            <a:endParaRPr lang="en-US" sz="700" dirty="0"/>
          </a:p>
        </p:txBody>
      </p:sp>
      <p:sp>
        <p:nvSpPr>
          <p:cNvPr id="14" name="Shape 12"/>
          <p:cNvSpPr/>
          <p:nvPr/>
        </p:nvSpPr>
        <p:spPr>
          <a:xfrm>
            <a:off x="630936" y="3355243"/>
            <a:ext cx="54864" cy="54864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749808" y="3236976"/>
            <a:ext cx="32522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Built-in OMS tracking UI — zero integration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630936" y="3706052"/>
            <a:ext cx="54864" cy="54864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749808" y="3584448"/>
            <a:ext cx="32522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Templated SMS via built-in gateway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630936" y="4056865"/>
            <a:ext cx="54864" cy="54864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49808" y="3931920"/>
            <a:ext cx="32522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API keys, no engineering needed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4267200" y="987552"/>
            <a:ext cx="3627120" cy="5303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267200" y="987552"/>
            <a:ext cx="3627120" cy="4572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2" name="Shape 20"/>
          <p:cNvSpPr/>
          <p:nvPr/>
        </p:nvSpPr>
        <p:spPr>
          <a:xfrm>
            <a:off x="4395216" y="1115568"/>
            <a:ext cx="3371088" cy="256032"/>
          </a:xfrm>
          <a:prstGeom prst="rect">
            <a:avLst/>
          </a:prstGeom>
          <a:solidFill>
            <a:srgbClr val="FFFBEB"/>
          </a:solidFill>
          <a:ln w="12700">
            <a:solidFill>
              <a:srgbClr val="FFFB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4450080" y="1133856"/>
            <a:ext cx="32979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2 — Growth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395216" y="1490472"/>
            <a:ext cx="337108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~30%</a:t>
            </a:r>
            <a:endParaRPr lang="en-US" sz="3200" dirty="0"/>
          </a:p>
        </p:txBody>
      </p:sp>
      <p:sp>
        <p:nvSpPr>
          <p:cNvPr id="25" name="Text 23"/>
          <p:cNvSpPr/>
          <p:nvPr/>
        </p:nvSpPr>
        <p:spPr>
          <a:xfrm>
            <a:off x="4395216" y="2066544"/>
            <a:ext cx="33710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partners · 200–800/day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4395216" y="2404872"/>
            <a:ext cx="3371088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4395216" y="2496312"/>
            <a:ext cx="33710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Mid-market e-commerce sellers with in-house tech capability. Wanted to own their comms stack.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4395216" y="3072384"/>
            <a:ext cx="3371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THEY GET</a:t>
            </a:r>
            <a:endParaRPr lang="en-US" sz="700" dirty="0"/>
          </a:p>
        </p:txBody>
      </p:sp>
      <p:sp>
        <p:nvSpPr>
          <p:cNvPr id="29" name="Shape 27"/>
          <p:cNvSpPr/>
          <p:nvPr/>
        </p:nvSpPr>
        <p:spPr>
          <a:xfrm>
            <a:off x="4395216" y="3361917"/>
            <a:ext cx="54864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0" name="Text 28"/>
          <p:cNvSpPr/>
          <p:nvPr/>
        </p:nvSpPr>
        <p:spPr>
          <a:xfrm>
            <a:off x="4514088" y="3236976"/>
            <a:ext cx="32522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Webhook consumers, own comms stack</a:t>
            </a:r>
            <a:endParaRPr lang="en-US" sz="900" dirty="0"/>
          </a:p>
        </p:txBody>
      </p:sp>
      <p:sp>
        <p:nvSpPr>
          <p:cNvPr id="31" name="Shape 29"/>
          <p:cNvSpPr/>
          <p:nvPr/>
        </p:nvSpPr>
        <p:spPr>
          <a:xfrm>
            <a:off x="4395216" y="3706058"/>
            <a:ext cx="54864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2" name="Text 30"/>
          <p:cNvSpPr/>
          <p:nvPr/>
        </p:nvSpPr>
        <p:spPr>
          <a:xfrm>
            <a:off x="4514088" y="3584448"/>
            <a:ext cx="32522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Configurable endpoints per event type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4395216" y="4053524"/>
            <a:ext cx="54864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4" name="Text 32"/>
          <p:cNvSpPr/>
          <p:nvPr/>
        </p:nvSpPr>
        <p:spPr>
          <a:xfrm>
            <a:off x="4514088" y="3931920"/>
            <a:ext cx="32522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Self-serve dashboard for integration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8031480" y="987552"/>
            <a:ext cx="3627120" cy="53035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6" name="Shape 34"/>
          <p:cNvSpPr/>
          <p:nvPr/>
        </p:nvSpPr>
        <p:spPr>
          <a:xfrm>
            <a:off x="8031480" y="987552"/>
            <a:ext cx="3627120" cy="457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7" name="Shape 35"/>
          <p:cNvSpPr/>
          <p:nvPr/>
        </p:nvSpPr>
        <p:spPr>
          <a:xfrm>
            <a:off x="8159496" y="1115568"/>
            <a:ext cx="3371088" cy="256032"/>
          </a:xfrm>
          <a:prstGeom prst="rect">
            <a:avLst/>
          </a:prstGeom>
          <a:solidFill>
            <a:srgbClr val="EFF6FF"/>
          </a:solidFill>
          <a:ln w="12700">
            <a:solidFill>
              <a:srgbClr val="EFF6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8" name="Text 36"/>
          <p:cNvSpPr/>
          <p:nvPr/>
        </p:nvSpPr>
        <p:spPr>
          <a:xfrm>
            <a:off x="8214360" y="1133856"/>
            <a:ext cx="3297936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Tier 3 — Enterprise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8159496" y="1490472"/>
            <a:ext cx="3371088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~50%</a:t>
            </a:r>
            <a:endParaRPr lang="en-US" sz="3200" dirty="0"/>
          </a:p>
        </p:txBody>
      </p:sp>
      <p:sp>
        <p:nvSpPr>
          <p:cNvPr id="40" name="Text 38"/>
          <p:cNvSpPr/>
          <p:nvPr/>
        </p:nvSpPr>
        <p:spPr>
          <a:xfrm>
            <a:off x="8159496" y="2066544"/>
            <a:ext cx="3371088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GMV · ~10% of partners</a:t>
            </a:r>
            <a:endParaRPr lang="en-US" sz="800" dirty="0"/>
          </a:p>
        </p:txBody>
      </p:sp>
      <p:sp>
        <p:nvSpPr>
          <p:cNvPr id="41" name="Shape 39"/>
          <p:cNvSpPr/>
          <p:nvPr/>
        </p:nvSpPr>
        <p:spPr>
          <a:xfrm>
            <a:off x="8159496" y="2404872"/>
            <a:ext cx="3371088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2" name="Text 40"/>
          <p:cNvSpPr/>
          <p:nvPr/>
        </p:nvSpPr>
        <p:spPr>
          <a:xfrm>
            <a:off x="8159496" y="2496312"/>
            <a:ext cx="3371088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Decathlon · Croma · Apollo. Dedicated teams, existing CRM and marketing automation stacks.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8159496" y="3072384"/>
            <a:ext cx="3371088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THEY GET</a:t>
            </a:r>
            <a:endParaRPr lang="en-US" sz="700" dirty="0"/>
          </a:p>
        </p:txBody>
      </p:sp>
      <p:sp>
        <p:nvSpPr>
          <p:cNvPr id="44" name="Shape 42"/>
          <p:cNvSpPr/>
          <p:nvPr/>
        </p:nvSpPr>
        <p:spPr>
          <a:xfrm>
            <a:off x="8159496" y="3365258"/>
            <a:ext cx="54864" cy="5486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5" name="Text 43"/>
          <p:cNvSpPr/>
          <p:nvPr/>
        </p:nvSpPr>
        <p:spPr>
          <a:xfrm>
            <a:off x="8278368" y="3236976"/>
            <a:ext cx="32522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webhook + CRM/marketing automation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8159496" y="3712730"/>
            <a:ext cx="54864" cy="5486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7" name="Text 45"/>
          <p:cNvSpPr/>
          <p:nvPr/>
        </p:nvSpPr>
        <p:spPr>
          <a:xfrm>
            <a:off x="8278368" y="3584448"/>
            <a:ext cx="32522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Rider details + OTP injection at scale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8159496" y="4053527"/>
            <a:ext cx="54864" cy="54864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49" name="Text 47"/>
          <p:cNvSpPr/>
          <p:nvPr/>
        </p:nvSpPr>
        <p:spPr>
          <a:xfrm>
            <a:off x="8278368" y="3931920"/>
            <a:ext cx="325221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Versioned schema, 12-month compat.</a:t>
            </a:r>
            <a:endParaRPr lang="en-US" sz="900" dirty="0"/>
          </a:p>
        </p:txBody>
      </p:sp>
      <p:sp>
        <p:nvSpPr>
          <p:cNvPr id="50" name="Text 48"/>
          <p:cNvSpPr/>
          <p:nvPr/>
        </p:nvSpPr>
        <p:spPr>
          <a:xfrm>
            <a:off x="11109960" y="6629400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 / 15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10896"/>
            <a:ext cx="164592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22376" y="274320"/>
            <a:ext cx="1093622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150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01B — THE STRATEGIC QUESTION</a:t>
            </a:r>
            <a:endParaRPr lang="en-US" sz="700" dirty="0"/>
          </a:p>
        </p:txBody>
      </p:sp>
      <p:sp>
        <p:nvSpPr>
          <p:cNvPr id="4" name="Text 2"/>
          <p:cNvSpPr/>
          <p:nvPr/>
        </p:nvSpPr>
        <p:spPr>
          <a:xfrm>
            <a:off x="502920" y="640080"/>
            <a:ext cx="11155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How do you give 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502920" y="1115568"/>
            <a:ext cx="11155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r>
              <a:rPr lang="en-US" sz="3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 of partners real-time tracking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502920" y="1591056"/>
            <a:ext cx="111556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3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— not just the 10% with engineering teams?</a:t>
            </a:r>
            <a:endParaRPr lang="en-US" sz="3200" dirty="0"/>
          </a:p>
        </p:txBody>
      </p:sp>
      <p:sp>
        <p:nvSpPr>
          <p:cNvPr id="7" name="Shape 5"/>
          <p:cNvSpPr/>
          <p:nvPr/>
        </p:nvSpPr>
        <p:spPr>
          <a:xfrm>
            <a:off x="502920" y="2423160"/>
            <a:ext cx="5463540" cy="1828800"/>
          </a:xfrm>
          <a:prstGeom prst="rect">
            <a:avLst/>
          </a:prstGeom>
          <a:solidFill>
            <a:srgbClr val="FEF2F2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Shape 6"/>
          <p:cNvSpPr/>
          <p:nvPr/>
        </p:nvSpPr>
        <p:spPr>
          <a:xfrm>
            <a:off x="502920" y="2423160"/>
            <a:ext cx="5463540" cy="4572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630936" y="2542032"/>
            <a:ext cx="52075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Wrong Answer</a:t>
            </a:r>
            <a:endParaRPr lang="en-US" sz="1100" dirty="0"/>
          </a:p>
        </p:txBody>
      </p:sp>
      <p:sp>
        <p:nvSpPr>
          <p:cNvPr id="10" name="Text 8"/>
          <p:cNvSpPr/>
          <p:nvPr/>
        </p:nvSpPr>
        <p:spPr>
          <a:xfrm>
            <a:off x="630936" y="2798064"/>
            <a:ext cx="5207508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a webhook API. Require all partners to integrate. Ship it as "done."</a:t>
            </a:r>
            <a:endParaRPr lang="en-US" sz="1000" dirty="0"/>
          </a:p>
          <a:p>
            <a:pPr marL="0" indent="0">
              <a:lnSpc>
                <a:spcPct val="140000"/>
              </a:lnSpc>
              <a:buNone/>
            </a:pPr>
            <a:endParaRPr lang="en-US" sz="10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Result: 60% of your partner base — the SMBs with no engineering teams — get nothing. Problem "solved" for enterprise only.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6195060" y="2423160"/>
            <a:ext cx="5463540" cy="1828800"/>
          </a:xfrm>
          <a:prstGeom prst="rect">
            <a:avLst/>
          </a:prstGeom>
          <a:solidFill>
            <a:srgbClr val="EFF6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6195060" y="2423160"/>
            <a:ext cx="5463540" cy="457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6323076" y="2542032"/>
            <a:ext cx="520750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Right Answer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6323076" y="2798064"/>
            <a:ext cx="5207508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layers on one shared event infrastructure.</a:t>
            </a:r>
            <a:endParaRPr lang="en-US" sz="1000" dirty="0"/>
          </a:p>
          <a:p>
            <a:pPr marL="0" indent="0">
              <a:lnSpc>
                <a:spcPct val="140000"/>
              </a:lnSpc>
              <a:buNone/>
            </a:pPr>
            <a:endParaRPr lang="en-US" sz="10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1: SMBs get real-time tracking — toggle-on, zero code.</a:t>
            </a:r>
            <a:endParaRPr lang="en-US" sz="10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2: Enterprise gets full programmatic webhook control.</a:t>
            </a:r>
            <a:endParaRPr lang="en-US" sz="1000" dirty="0"/>
          </a:p>
          <a:p>
            <a:pPr marL="0" indent="0">
              <a:lnSpc>
                <a:spcPct val="140000"/>
              </a:lnSpc>
              <a:buNone/>
            </a:pPr>
            <a:endParaRPr lang="en-US" sz="10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Same architecture. 100% coverage. Day one.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11109960" y="6629400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 / 15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10896"/>
            <a:ext cx="164592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22376" y="274320"/>
            <a:ext cx="1093622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150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— THE CHALLENGE — QUANTIFIED</a:t>
            </a:r>
            <a:endParaRPr lang="en-US" sz="700" dirty="0"/>
          </a:p>
        </p:txBody>
      </p:sp>
      <p:sp>
        <p:nvSpPr>
          <p:cNvPr id="4" name="Text 2"/>
          <p:cNvSpPr/>
          <p:nvPr/>
        </p:nvSpPr>
        <p:spPr>
          <a:xfrm>
            <a:off x="502920" y="530352"/>
            <a:ext cx="1115568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 compounding pains, all simultaneous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78992"/>
            <a:ext cx="1115568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02920" y="1078992"/>
            <a:ext cx="45720" cy="141732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704088" y="1280160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WISMO Overload — "Where Is My Order?"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704088" y="1591056"/>
            <a:ext cx="8595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30–90 min status lag from polling-based OMS. Support teams drowning in inbound calls with no self-service resolution — status data was always stale by the time it reached merchants.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9646920" y="1371600"/>
            <a:ext cx="18288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3000" b="1" dirty="0">
                <a:solidFill>
                  <a:srgbClr val="DC262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22%</a:t>
            </a:r>
            <a:endParaRPr lang="en-US" sz="3000" dirty="0"/>
          </a:p>
        </p:txBody>
      </p:sp>
      <p:sp>
        <p:nvSpPr>
          <p:cNvPr id="10" name="Text 8"/>
          <p:cNvSpPr/>
          <p:nvPr/>
        </p:nvSpPr>
        <p:spPr>
          <a:xfrm>
            <a:off x="9646920" y="2011680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support volume</a:t>
            </a:r>
            <a:endParaRPr lang="en-US" sz="800" dirty="0"/>
          </a:p>
        </p:txBody>
      </p:sp>
      <p:sp>
        <p:nvSpPr>
          <p:cNvPr id="11" name="Shape 9"/>
          <p:cNvSpPr/>
          <p:nvPr/>
        </p:nvSpPr>
        <p:spPr>
          <a:xfrm>
            <a:off x="502920" y="2660904"/>
            <a:ext cx="1115568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502920" y="2660904"/>
            <a:ext cx="45720" cy="141732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704088" y="2862072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Delivery Failures from Delayed OTP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704088" y="3172968"/>
            <a:ext cx="8595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Rider name, phone, and OTP reached end-customers only when the rider called — often minutes before arrival, or not at all. Customers were unprepared. First attempts failed.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9646920" y="2953512"/>
            <a:ext cx="18288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3000" b="1" dirty="0">
                <a:solidFill>
                  <a:srgbClr val="D9770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14–17%</a:t>
            </a:r>
            <a:endParaRPr lang="en-US" sz="3000" dirty="0"/>
          </a:p>
        </p:txBody>
      </p:sp>
      <p:sp>
        <p:nvSpPr>
          <p:cNvPr id="16" name="Text 14"/>
          <p:cNvSpPr/>
          <p:nvPr/>
        </p:nvSpPr>
        <p:spPr>
          <a:xfrm>
            <a:off x="9646920" y="3593592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first-attempt failure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502920" y="4242816"/>
            <a:ext cx="11155680" cy="141732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8" name="Shape 16"/>
          <p:cNvSpPr/>
          <p:nvPr/>
        </p:nvSpPr>
        <p:spPr>
          <a:xfrm>
            <a:off x="502920" y="4242816"/>
            <a:ext cx="45720" cy="14173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9" name="Text 17"/>
          <p:cNvSpPr/>
          <p:nvPr/>
        </p:nvSpPr>
        <p:spPr>
          <a:xfrm>
            <a:off x="704088" y="4443984"/>
            <a:ext cx="8595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Missed CRM &amp; Revenue Triggers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704088" y="4754880"/>
            <a:ext cx="8595360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10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Post-delivery review campaigns fired 6–12 hours after delivery, missing intent. Failed-delivery recovery flows ran the next business day — too late to prevent chargebacks.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9646920" y="4535424"/>
            <a:ext cx="1828800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3000" b="1" dirty="0">
                <a:solidFill>
                  <a:srgbClr val="2563E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6–12 hrs</a:t>
            </a:r>
            <a:endParaRPr lang="en-US" sz="3000" dirty="0"/>
          </a:p>
        </p:txBody>
      </p:sp>
      <p:sp>
        <p:nvSpPr>
          <p:cNvPr id="22" name="Text 20"/>
          <p:cNvSpPr/>
          <p:nvPr/>
        </p:nvSpPr>
        <p:spPr>
          <a:xfrm>
            <a:off x="9646920" y="5175504"/>
            <a:ext cx="1828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 delay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11109960" y="6629400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4 / 15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10896"/>
            <a:ext cx="164592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22376" y="274320"/>
            <a:ext cx="1093622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150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02B — COST OF INACTION</a:t>
            </a:r>
            <a:endParaRPr lang="en-US" sz="700" dirty="0"/>
          </a:p>
        </p:txBody>
      </p:sp>
      <p:sp>
        <p:nvSpPr>
          <p:cNvPr id="4" name="Text 2"/>
          <p:cNvSpPr/>
          <p:nvPr/>
        </p:nvSpPr>
        <p:spPr>
          <a:xfrm>
            <a:off x="502920" y="530352"/>
            <a:ext cx="1115568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business case for urgency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502920" y="987552"/>
            <a:ext cx="45720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1,500</a:t>
            </a:r>
            <a:endParaRPr lang="en-US" sz="8000" dirty="0"/>
          </a:p>
        </p:txBody>
      </p:sp>
      <p:sp>
        <p:nvSpPr>
          <p:cNvPr id="6" name="Text 4"/>
          <p:cNvSpPr/>
          <p:nvPr/>
        </p:nvSpPr>
        <p:spPr>
          <a:xfrm>
            <a:off x="502920" y="1920240"/>
            <a:ext cx="5486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re-deliveries every single day</a:t>
            </a:r>
            <a:endParaRPr lang="en-US" sz="1800" dirty="0"/>
          </a:p>
        </p:txBody>
      </p:sp>
      <p:sp>
        <p:nvSpPr>
          <p:cNvPr id="7" name="Shape 5"/>
          <p:cNvSpPr/>
          <p:nvPr/>
        </p:nvSpPr>
        <p:spPr>
          <a:xfrm>
            <a:off x="502920" y="2359152"/>
            <a:ext cx="11155680" cy="621792"/>
          </a:xfrm>
          <a:prstGeom prst="rect">
            <a:avLst/>
          </a:prstGeom>
          <a:solidFill>
            <a:srgbClr val="FFFBEB"/>
          </a:solidFill>
          <a:ln w="12700">
            <a:solidFill>
              <a:srgbClr val="FDE68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67512" y="2432304"/>
            <a:ext cx="10826496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At 10,000 daily orders with a 15–17% first-attempt failure rate, and ₹45–65 per failed re-delivery — that's ₹67,500–97,500 per day in direct margin erosion. Before accounting for customer churn, negative reviews, or partner relationship damage.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02920" y="3154680"/>
            <a:ext cx="3627120" cy="1444752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502920" y="3154680"/>
            <a:ext cx="3627120" cy="4572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30936" y="3355848"/>
            <a:ext cx="337108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DC262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22%</a:t>
            </a:r>
            <a:endParaRPr lang="en-US" sz="2800" dirty="0"/>
          </a:p>
        </p:txBody>
      </p:sp>
      <p:sp>
        <p:nvSpPr>
          <p:cNvPr id="12" name="Text 10"/>
          <p:cNvSpPr/>
          <p:nvPr/>
        </p:nvSpPr>
        <p:spPr>
          <a:xfrm>
            <a:off x="630936" y="3904488"/>
            <a:ext cx="33710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all support calls</a:t>
            </a:r>
            <a:endParaRPr lang="en-US" sz="1000" dirty="0"/>
          </a:p>
        </p:txBody>
      </p:sp>
      <p:sp>
        <p:nvSpPr>
          <p:cNvPr id="13" name="Text 11"/>
          <p:cNvSpPr/>
          <p:nvPr/>
        </p:nvSpPr>
        <p:spPr>
          <a:xfrm>
            <a:off x="630936" y="4142232"/>
            <a:ext cx="33710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were WISMO — every single one avoidable with real-time status push</a:t>
            </a:r>
            <a:endParaRPr lang="en-US" sz="900" dirty="0"/>
          </a:p>
        </p:txBody>
      </p:sp>
      <p:sp>
        <p:nvSpPr>
          <p:cNvPr id="14" name="Shape 12"/>
          <p:cNvSpPr/>
          <p:nvPr/>
        </p:nvSpPr>
        <p:spPr>
          <a:xfrm>
            <a:off x="4267200" y="3154680"/>
            <a:ext cx="3627120" cy="1444752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4267200" y="3154680"/>
            <a:ext cx="3627120" cy="4572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4395216" y="3355848"/>
            <a:ext cx="337108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D9770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6–12 hrs</a:t>
            </a:r>
            <a:endParaRPr lang="en-US" sz="2800" dirty="0"/>
          </a:p>
        </p:txBody>
      </p:sp>
      <p:sp>
        <p:nvSpPr>
          <p:cNvPr id="17" name="Text 15"/>
          <p:cNvSpPr/>
          <p:nvPr/>
        </p:nvSpPr>
        <p:spPr>
          <a:xfrm>
            <a:off x="4395216" y="3904488"/>
            <a:ext cx="33710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 trigger delay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4395216" y="4142232"/>
            <a:ext cx="33710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campaigns and recovery flows firing too late to convert or retain customers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8031480" y="3154680"/>
            <a:ext cx="3627120" cy="1444752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8031480" y="3154680"/>
            <a:ext cx="3627120" cy="457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8159496" y="3355848"/>
            <a:ext cx="3371088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2563E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7 days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8159496" y="3904488"/>
            <a:ext cx="3371088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 onboard one partner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8159496" y="4142232"/>
            <a:ext cx="3371088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Median integration time before self-serve dashboard and single-schema design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11109960" y="6629400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5 / 15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10896"/>
            <a:ext cx="164592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22376" y="274320"/>
            <a:ext cx="1093622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150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— VALUE PROPOSITION</a:t>
            </a:r>
            <a:endParaRPr lang="en-US" sz="700" dirty="0"/>
          </a:p>
        </p:txBody>
      </p:sp>
      <p:sp>
        <p:nvSpPr>
          <p:cNvPr id="4" name="Text 2"/>
          <p:cNvSpPr/>
          <p:nvPr/>
        </p:nvSpPr>
        <p:spPr>
          <a:xfrm>
            <a:off x="502920" y="530352"/>
            <a:ext cx="1115568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Two layers. One architecture. 100% partner coverage.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51560"/>
            <a:ext cx="5463540" cy="2880360"/>
          </a:xfrm>
          <a:prstGeom prst="rect">
            <a:avLst/>
          </a:prstGeom>
          <a:solidFill>
            <a:srgbClr val="F0FDF4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02920" y="1051560"/>
            <a:ext cx="5463540" cy="457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30936" y="1170432"/>
            <a:ext cx="520750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10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1 — SMB PARTNERS (~60%)</a:t>
            </a:r>
            <a:endParaRPr lang="en-US" sz="750" dirty="0"/>
          </a:p>
        </p:txBody>
      </p:sp>
      <p:sp>
        <p:nvSpPr>
          <p:cNvPr id="8" name="Text 6"/>
          <p:cNvSpPr/>
          <p:nvPr/>
        </p:nvSpPr>
        <p:spPr>
          <a:xfrm>
            <a:off x="630936" y="1389888"/>
            <a:ext cx="52075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Built-in OMS Tracking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630936" y="1755648"/>
            <a:ext cx="520750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Toggle-on dashboard with automated templated SMS via Blowhorn's built-in messaging service. No API keys, no engineering overhead required.</a:t>
            </a:r>
            <a:endParaRPr lang="en-US" sz="1000" dirty="0"/>
          </a:p>
          <a:p>
            <a:pPr marL="0" indent="0">
              <a:lnSpc>
                <a:spcPct val="140000"/>
              </a:lnSpc>
              <a:buNone/>
            </a:pPr>
            <a:endParaRPr lang="en-US" sz="1000" dirty="0"/>
          </a:p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SMB partner gets real-time tracking on day one — completely friction-free.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630936" y="2724912"/>
            <a:ext cx="5207508" cy="9144"/>
          </a:xfrm>
          <a:prstGeom prst="rect">
            <a:avLst/>
          </a:prstGeom>
          <a:solidFill>
            <a:srgbClr val="BBF7D0"/>
          </a:solidFill>
          <a:ln w="12700">
            <a:solidFill>
              <a:srgbClr val="BBF7D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30936" y="2798064"/>
            <a:ext cx="52075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 SMB partner coverage from launch day</a:t>
            </a:r>
            <a:endParaRPr lang="en-US" sz="950" dirty="0"/>
          </a:p>
        </p:txBody>
      </p:sp>
      <p:sp>
        <p:nvSpPr>
          <p:cNvPr id="12" name="Shape 10"/>
          <p:cNvSpPr/>
          <p:nvPr/>
        </p:nvSpPr>
        <p:spPr>
          <a:xfrm>
            <a:off x="6195060" y="1051560"/>
            <a:ext cx="5463540" cy="2880360"/>
          </a:xfrm>
          <a:prstGeom prst="rect">
            <a:avLst/>
          </a:prstGeom>
          <a:solidFill>
            <a:srgbClr val="EFF6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6195060" y="1051560"/>
            <a:ext cx="5463540" cy="457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323076" y="1170432"/>
            <a:ext cx="5207508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100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LAYER 2 — GROWTH + ENTERPRISE (~40%)</a:t>
            </a:r>
            <a:endParaRPr lang="en-US" sz="750" dirty="0"/>
          </a:p>
        </p:txBody>
      </p:sp>
      <p:sp>
        <p:nvSpPr>
          <p:cNvPr id="15" name="Text 13"/>
          <p:cNvSpPr/>
          <p:nvPr/>
        </p:nvSpPr>
        <p:spPr>
          <a:xfrm>
            <a:off x="6323076" y="1389888"/>
            <a:ext cx="5207508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Webhook Infrastructure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6323076" y="1755648"/>
            <a:ext cx="520750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Event-driven push to registered partner endpoints the moment an order status transitions. Configurable per event type. Retry guarantees. Partners build their own downstream CRM triggers, comms, and recovery flows.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6323076" y="2724912"/>
            <a:ext cx="5207508" cy="9144"/>
          </a:xfrm>
          <a:prstGeom prst="rect">
            <a:avLst/>
          </a:prstGeom>
          <a:solidFill>
            <a:srgbClr val="BFDBFE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323076" y="2798064"/>
            <a:ext cx="5207508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Programmatic control for partners who need it</a:t>
            </a:r>
            <a:endParaRPr lang="en-US" sz="950" dirty="0"/>
          </a:p>
        </p:txBody>
      </p:sp>
      <p:sp>
        <p:nvSpPr>
          <p:cNvPr id="19" name="Shape 17"/>
          <p:cNvSpPr/>
          <p:nvPr/>
        </p:nvSpPr>
        <p:spPr>
          <a:xfrm>
            <a:off x="502920" y="4059936"/>
            <a:ext cx="11155680" cy="384048"/>
          </a:xfrm>
          <a:prstGeom prst="rect">
            <a:avLst/>
          </a:prstGeom>
          <a:solidFill>
            <a:srgbClr val="EFF6FF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0" name="Text 18"/>
          <p:cNvSpPr/>
          <p:nvPr/>
        </p:nvSpPr>
        <p:spPr>
          <a:xfrm>
            <a:off x="667512" y="4133088"/>
            <a:ext cx="10826496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Both layers share the same underlying event infrastructure — exposed differently based on partner technical capability.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11109960" y="6629400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6 / 15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10896"/>
            <a:ext cx="164592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22376" y="274320"/>
            <a:ext cx="1093622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150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03B — FIVE EVENTS SHIPPED</a:t>
            </a:r>
            <a:endParaRPr lang="en-US" sz="700" dirty="0"/>
          </a:p>
        </p:txBody>
      </p:sp>
      <p:sp>
        <p:nvSpPr>
          <p:cNvPr id="4" name="Text 2"/>
          <p:cNvSpPr/>
          <p:nvPr/>
        </p:nvSpPr>
        <p:spPr>
          <a:xfrm>
            <a:off x="502920" y="530352"/>
            <a:ext cx="1115568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critical delivery moment — covered in real time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78992"/>
            <a:ext cx="2157984" cy="1298448"/>
          </a:xfrm>
          <a:prstGeom prst="rect">
            <a:avLst/>
          </a:prstGeom>
          <a:solidFill>
            <a:srgbClr val="FFFFFF"/>
          </a:solidFill>
          <a:ln w="12700">
            <a:solidFill>
              <a:srgbClr val="BFDBFE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76072" y="1207008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2563E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order_confirmed</a:t>
            </a:r>
            <a:endParaRPr lang="en-US" sz="850" dirty="0"/>
          </a:p>
        </p:txBody>
      </p:sp>
      <p:sp>
        <p:nvSpPr>
          <p:cNvPr id="7" name="Shape 5"/>
          <p:cNvSpPr/>
          <p:nvPr/>
        </p:nvSpPr>
        <p:spPr>
          <a:xfrm>
            <a:off x="594360" y="1517904"/>
            <a:ext cx="1975104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594360" y="1591056"/>
            <a:ext cx="19751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Order accepted.</a:t>
            </a:r>
            <a:endParaRPr lang="en-US" sz="9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SLA window set.</a:t>
            </a:r>
            <a:endParaRPr lang="en-US" sz="9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Partner notified.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2670048" y="1554480"/>
            <a:ext cx="731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1800" dirty="0"/>
          </a:p>
        </p:txBody>
      </p:sp>
      <p:sp>
        <p:nvSpPr>
          <p:cNvPr id="10" name="Shape 8"/>
          <p:cNvSpPr/>
          <p:nvPr/>
        </p:nvSpPr>
        <p:spPr>
          <a:xfrm>
            <a:off x="2752344" y="1078992"/>
            <a:ext cx="2157984" cy="1298448"/>
          </a:xfrm>
          <a:prstGeom prst="rect">
            <a:avLst/>
          </a:prstGeom>
          <a:solidFill>
            <a:srgbClr val="FFFFFF"/>
          </a:solidFill>
          <a:ln w="12700">
            <a:solidFill>
              <a:srgbClr val="93C5FD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2825496" y="1207008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2563E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out_for_delivery</a:t>
            </a:r>
            <a:endParaRPr lang="en-US" sz="850" dirty="0"/>
          </a:p>
        </p:txBody>
      </p:sp>
      <p:sp>
        <p:nvSpPr>
          <p:cNvPr id="12" name="Shape 10"/>
          <p:cNvSpPr/>
          <p:nvPr/>
        </p:nvSpPr>
        <p:spPr>
          <a:xfrm>
            <a:off x="2843784" y="1517904"/>
            <a:ext cx="1975104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2843784" y="1591056"/>
            <a:ext cx="19751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Rider + phone</a:t>
            </a:r>
            <a:endParaRPr lang="en-US" sz="9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OTP injected.</a:t>
            </a:r>
            <a:endParaRPr lang="en-US" sz="9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Customer ready.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4919472" y="1554480"/>
            <a:ext cx="731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1800" dirty="0"/>
          </a:p>
        </p:txBody>
      </p:sp>
      <p:sp>
        <p:nvSpPr>
          <p:cNvPr id="15" name="Shape 13"/>
          <p:cNvSpPr/>
          <p:nvPr/>
        </p:nvSpPr>
        <p:spPr>
          <a:xfrm>
            <a:off x="5001768" y="1078992"/>
            <a:ext cx="2157984" cy="1298448"/>
          </a:xfrm>
          <a:prstGeom prst="rect">
            <a:avLst/>
          </a:prstGeom>
          <a:solidFill>
            <a:srgbClr val="FFFFFF"/>
          </a:solidFill>
          <a:ln w="12700">
            <a:solidFill>
              <a:srgbClr val="BBF7D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5074920" y="1207008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2563E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delivered</a:t>
            </a:r>
            <a:endParaRPr lang="en-US" sz="850" dirty="0"/>
          </a:p>
        </p:txBody>
      </p:sp>
      <p:sp>
        <p:nvSpPr>
          <p:cNvPr id="17" name="Shape 15"/>
          <p:cNvSpPr/>
          <p:nvPr/>
        </p:nvSpPr>
        <p:spPr>
          <a:xfrm>
            <a:off x="5093208" y="1517904"/>
            <a:ext cx="1975104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5093208" y="1591056"/>
            <a:ext cx="19751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Confirmed timestamp.</a:t>
            </a:r>
            <a:endParaRPr lang="en-US" sz="9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 campaigns</a:t>
            </a:r>
            <a:endParaRPr lang="en-US" sz="9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fire within minutes.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7168896" y="1554480"/>
            <a:ext cx="731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1800" dirty="0"/>
          </a:p>
        </p:txBody>
      </p:sp>
      <p:sp>
        <p:nvSpPr>
          <p:cNvPr id="20" name="Shape 18"/>
          <p:cNvSpPr/>
          <p:nvPr/>
        </p:nvSpPr>
        <p:spPr>
          <a:xfrm>
            <a:off x="7251192" y="1078992"/>
            <a:ext cx="2157984" cy="1298448"/>
          </a:xfrm>
          <a:prstGeom prst="rect">
            <a:avLst/>
          </a:prstGeom>
          <a:solidFill>
            <a:srgbClr val="FFFFFF"/>
          </a:solidFill>
          <a:ln w="12700">
            <a:solidFill>
              <a:srgbClr val="FECAC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7324344" y="1207008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2563E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delivery_failed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7342632" y="1517904"/>
            <a:ext cx="1975104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3" name="Text 21"/>
          <p:cNvSpPr/>
          <p:nvPr/>
        </p:nvSpPr>
        <p:spPr>
          <a:xfrm>
            <a:off x="7342632" y="1591056"/>
            <a:ext cx="19751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 reason +</a:t>
            </a:r>
            <a:endParaRPr lang="en-US" sz="9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reschedule window.</a:t>
            </a:r>
            <a:endParaRPr lang="en-US" sz="9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CRM recovery starts.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9418320" y="1554480"/>
            <a:ext cx="73152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›</a:t>
            </a:r>
            <a:endParaRPr lang="en-US" sz="1800" dirty="0"/>
          </a:p>
        </p:txBody>
      </p:sp>
      <p:sp>
        <p:nvSpPr>
          <p:cNvPr id="25" name="Shape 23"/>
          <p:cNvSpPr/>
          <p:nvPr/>
        </p:nvSpPr>
        <p:spPr>
          <a:xfrm>
            <a:off x="9500616" y="1078992"/>
            <a:ext cx="2157984" cy="1298448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9573768" y="1207008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850" b="1" dirty="0">
                <a:solidFill>
                  <a:srgbClr val="2563EB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return_initiated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9592056" y="1517904"/>
            <a:ext cx="1975104" cy="9144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8" name="Text 26"/>
          <p:cNvSpPr/>
          <p:nvPr/>
        </p:nvSpPr>
        <p:spPr>
          <a:xfrm>
            <a:off x="9592056" y="1591056"/>
            <a:ext cx="1975104" cy="6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lnSpc>
                <a:spcPct val="13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condition</a:t>
            </a:r>
            <a:endParaRPr lang="en-US" sz="9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 pickup ETA.</a:t>
            </a:r>
            <a:endParaRPr lang="en-US" sz="900" dirty="0"/>
          </a:p>
          <a:p>
            <a:pPr marL="0" indent="0" algn="ctr">
              <a:lnSpc>
                <a:spcPct val="130000"/>
              </a:lnSpc>
              <a:buNone/>
            </a:pPr>
            <a:r>
              <a:rPr lang="en-US" sz="9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return lifecycle.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502920" y="2578608"/>
            <a:ext cx="3627120" cy="1481328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502920" y="2578608"/>
            <a:ext cx="3627120" cy="457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30936" y="2743200"/>
            <a:ext cx="33710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payload: out_for_delivery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630936" y="3035808"/>
            <a:ext cx="337108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Rider name, masked phone, and OTP injected before the rider arrives. Customers are ready. This one event drove the +9.6% improvement in first-attempt delivery success.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4267200" y="2578608"/>
            <a:ext cx="3627120" cy="1481328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4267200" y="2578608"/>
            <a:ext cx="3627120" cy="45720"/>
          </a:xfrm>
          <a:prstGeom prst="rect">
            <a:avLst/>
          </a:prstGeom>
          <a:solidFill>
            <a:srgbClr val="DC2626"/>
          </a:solidFill>
          <a:ln w="12700">
            <a:solidFill>
              <a:srgbClr val="DC2626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4395216" y="2743200"/>
            <a:ext cx="33710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DC262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payload: delivery_failed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395216" y="3035808"/>
            <a:ext cx="337108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Failure reason + reschedule window fires within 90 seconds. Enterprise clients trigger CRM recovery flows immediately — not next business day. Reduced failed-delivery contacts by 31%.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8031480" y="2578608"/>
            <a:ext cx="3627120" cy="1481328"/>
          </a:xfrm>
          <a:prstGeom prst="rect">
            <a:avLst/>
          </a:prstGeom>
          <a:solidFill>
            <a:srgbClr val="EFF6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8" name="Shape 36"/>
          <p:cNvSpPr/>
          <p:nvPr/>
        </p:nvSpPr>
        <p:spPr>
          <a:xfrm>
            <a:off x="8031480" y="2578608"/>
            <a:ext cx="3627120" cy="45720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9" name="Text 37"/>
          <p:cNvSpPr/>
          <p:nvPr/>
        </p:nvSpPr>
        <p:spPr>
          <a:xfrm>
            <a:off x="8159496" y="2743200"/>
            <a:ext cx="337108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schema. All five events.</a:t>
            </a:r>
            <a:endParaRPr lang="en-US" sz="1000" dirty="0"/>
          </a:p>
        </p:txBody>
      </p:sp>
      <p:sp>
        <p:nvSpPr>
          <p:cNvPr id="40" name="Text 38"/>
          <p:cNvSpPr/>
          <p:nvPr/>
        </p:nvSpPr>
        <p:spPr>
          <a:xfrm>
            <a:off x="8159496" y="3035808"/>
            <a:ext cx="337108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event carries the same JSON shape. Irrelevant fields return null — never omitted. Partners integrate once and receive every event type automatically, forever.</a:t>
            </a:r>
            <a:endParaRPr lang="en-US" sz="950" dirty="0"/>
          </a:p>
        </p:txBody>
      </p:sp>
      <p:sp>
        <p:nvSpPr>
          <p:cNvPr id="41" name="Text 39"/>
          <p:cNvSpPr/>
          <p:nvPr/>
        </p:nvSpPr>
        <p:spPr>
          <a:xfrm>
            <a:off x="11109960" y="6629400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7 / 15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10896"/>
            <a:ext cx="164592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22376" y="274320"/>
            <a:ext cx="1093622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150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03C — KEY FEATURE: SCHEMA DESIGN</a:t>
            </a:r>
            <a:endParaRPr lang="en-US" sz="700" dirty="0"/>
          </a:p>
        </p:txBody>
      </p:sp>
      <p:sp>
        <p:nvSpPr>
          <p:cNvPr id="4" name="Text 2"/>
          <p:cNvSpPr/>
          <p:nvPr/>
        </p:nvSpPr>
        <p:spPr>
          <a:xfrm>
            <a:off x="502920" y="530352"/>
            <a:ext cx="11155680" cy="41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payload shape. Every event type. Null — never missing.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51560"/>
            <a:ext cx="5303520" cy="4919472"/>
          </a:xfrm>
          <a:prstGeom prst="rect">
            <a:avLst/>
          </a:prstGeom>
          <a:solidFill>
            <a:srgbClr val="1E293B"/>
          </a:solidFill>
          <a:ln w="12700">
            <a:solidFill>
              <a:srgbClr val="1E293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Shape 4"/>
          <p:cNvSpPr/>
          <p:nvPr/>
        </p:nvSpPr>
        <p:spPr>
          <a:xfrm>
            <a:off x="502920" y="1051560"/>
            <a:ext cx="5303520" cy="329184"/>
          </a:xfrm>
          <a:prstGeom prst="rect">
            <a:avLst/>
          </a:prstGeom>
          <a:solidFill>
            <a:srgbClr val="334155"/>
          </a:solidFill>
          <a:ln w="12700">
            <a:solidFill>
              <a:srgbClr val="334155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Text 5"/>
          <p:cNvSpPr/>
          <p:nvPr/>
        </p:nvSpPr>
        <p:spPr>
          <a:xfrm>
            <a:off x="630936" y="1115568"/>
            <a:ext cx="25603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out_for_delivery  ·  v2</a:t>
            </a:r>
            <a:endParaRPr lang="en-US" sz="850" dirty="0"/>
          </a:p>
        </p:txBody>
      </p:sp>
      <p:sp>
        <p:nvSpPr>
          <p:cNvPr id="8" name="Text 6"/>
          <p:cNvSpPr/>
          <p:nvPr/>
        </p:nvSpPr>
        <p:spPr>
          <a:xfrm>
            <a:off x="4343400" y="1115568"/>
            <a:ext cx="1335024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50" dirty="0">
                <a:solidFill>
                  <a:srgbClr val="22D3A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● consistent shape</a:t>
            </a:r>
            <a:endParaRPr lang="en-US" sz="850" dirty="0"/>
          </a:p>
        </p:txBody>
      </p:sp>
      <p:sp>
        <p:nvSpPr>
          <p:cNvPr id="9" name="Text 7"/>
          <p:cNvSpPr/>
          <p:nvPr/>
        </p:nvSpPr>
        <p:spPr>
          <a:xfrm>
            <a:off x="667512" y="1545336"/>
            <a:ext cx="49743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"event": </a:t>
            </a:r>
            <a:r>
              <a:rPr lang="en-US" sz="900" dirty="0">
                <a:solidFill>
                  <a:srgbClr val="86EFA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"out_for_delivery"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667512" y="1801368"/>
            <a:ext cx="49743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"order_id": </a:t>
            </a:r>
            <a:r>
              <a:rPr lang="en-US" sz="900" dirty="0">
                <a:solidFill>
                  <a:srgbClr val="86EFA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"ORD-9182736"</a:t>
            </a:r>
            <a:endParaRPr lang="en-US" sz="900" dirty="0"/>
          </a:p>
        </p:txBody>
      </p:sp>
      <p:sp>
        <p:nvSpPr>
          <p:cNvPr id="11" name="Text 9"/>
          <p:cNvSpPr/>
          <p:nvPr/>
        </p:nvSpPr>
        <p:spPr>
          <a:xfrm>
            <a:off x="667512" y="2057400"/>
            <a:ext cx="49743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"rider": </a:t>
            </a:r>
            <a:r>
              <a:rPr lang="en-US" sz="900" dirty="0">
                <a:solidFill>
                  <a:srgbClr val="86EFA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{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67512" y="2313432"/>
            <a:ext cx="49743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"name": </a:t>
            </a:r>
            <a:r>
              <a:rPr lang="en-US" sz="900" dirty="0">
                <a:solidFill>
                  <a:srgbClr val="86EFA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"Rajesh Kumar"</a:t>
            </a:r>
            <a:endParaRPr lang="en-US" sz="900" dirty="0"/>
          </a:p>
        </p:txBody>
      </p:sp>
      <p:sp>
        <p:nvSpPr>
          <p:cNvPr id="13" name="Text 11"/>
          <p:cNvSpPr/>
          <p:nvPr/>
        </p:nvSpPr>
        <p:spPr>
          <a:xfrm>
            <a:off x="667512" y="2569464"/>
            <a:ext cx="49743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"phone_masked": </a:t>
            </a:r>
            <a:r>
              <a:rPr lang="en-US" sz="900" dirty="0">
                <a:solidFill>
                  <a:srgbClr val="86EFA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"+91 98xxx xx214"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667512" y="2825496"/>
            <a:ext cx="49743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} 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667512" y="3081528"/>
            <a:ext cx="49743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"delivery": </a:t>
            </a:r>
            <a:r>
              <a:rPr lang="en-US" sz="900" dirty="0">
                <a:solidFill>
                  <a:srgbClr val="86EFA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{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667512" y="3337560"/>
            <a:ext cx="49743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"otp": </a:t>
            </a:r>
            <a:r>
              <a:rPr lang="en-US" sz="900" dirty="0">
                <a:solidFill>
                  <a:srgbClr val="86EFA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"8821"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667512" y="3593592"/>
            <a:ext cx="49743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"delivered_at": </a:t>
            </a:r>
            <a:r>
              <a:rPr lang="en-US" sz="900" dirty="0">
                <a:solidFill>
                  <a:srgbClr val="47556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null  // not yet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667512" y="3849624"/>
            <a:ext cx="49743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} 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67512" y="4105656"/>
            <a:ext cx="49743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"failure": </a:t>
            </a:r>
            <a:r>
              <a:rPr lang="en-US" sz="900" dirty="0">
                <a:solidFill>
                  <a:srgbClr val="86EFA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{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667512" y="4361688"/>
            <a:ext cx="49743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"reason_code": </a:t>
            </a:r>
            <a:r>
              <a:rPr lang="en-US" sz="900" dirty="0">
                <a:solidFill>
                  <a:srgbClr val="47556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null  // N/A for OFD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667512" y="4617720"/>
            <a:ext cx="49743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} 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667512" y="4873752"/>
            <a:ext cx="49743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"return": </a:t>
            </a:r>
            <a:r>
              <a:rPr lang="en-US" sz="900" dirty="0">
                <a:solidFill>
                  <a:srgbClr val="86EFA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{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67512" y="5129784"/>
            <a:ext cx="49743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  "condition": </a:t>
            </a:r>
            <a:r>
              <a:rPr lang="en-US" sz="900" dirty="0">
                <a:solidFill>
                  <a:srgbClr val="47556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null  // not applicable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667512" y="5385816"/>
            <a:ext cx="4974336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dirty="0">
                <a:solidFill>
                  <a:srgbClr val="7DD3FC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 xml:space="preserve">} </a:t>
            </a:r>
            <a:endParaRPr lang="en-US" sz="900" dirty="0"/>
          </a:p>
        </p:txBody>
      </p:sp>
      <p:sp>
        <p:nvSpPr>
          <p:cNvPr id="25" name="Shape 23"/>
          <p:cNvSpPr/>
          <p:nvPr/>
        </p:nvSpPr>
        <p:spPr>
          <a:xfrm>
            <a:off x="6080760" y="1051560"/>
            <a:ext cx="5577840" cy="1463040"/>
          </a:xfrm>
          <a:prstGeom prst="rect">
            <a:avLst/>
          </a:prstGeom>
          <a:solidFill>
            <a:srgbClr val="EFF6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6" name="Shape 24"/>
          <p:cNvSpPr/>
          <p:nvPr/>
        </p:nvSpPr>
        <p:spPr>
          <a:xfrm>
            <a:off x="6080760" y="1051560"/>
            <a:ext cx="5577840" cy="4572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27" name="Text 25"/>
          <p:cNvSpPr/>
          <p:nvPr/>
        </p:nvSpPr>
        <p:spPr>
          <a:xfrm>
            <a:off x="6208776" y="1216152"/>
            <a:ext cx="5321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Integrate once. Never re-integrate.</a:t>
            </a:r>
            <a:endParaRPr lang="en-US" sz="1050" dirty="0"/>
          </a:p>
        </p:txBody>
      </p:sp>
      <p:sp>
        <p:nvSpPr>
          <p:cNvPr id="28" name="Text 26"/>
          <p:cNvSpPr/>
          <p:nvPr/>
        </p:nvSpPr>
        <p:spPr>
          <a:xfrm>
            <a:off x="6208776" y="1508760"/>
            <a:ext cx="532180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Schema shape is identical across all event types. New events are additive — existing integrations never break. Directly enabled 1.5-day median partner onboarding, down from 7 days.</a:t>
            </a:r>
            <a:endParaRPr lang="en-US" sz="950" dirty="0"/>
          </a:p>
        </p:txBody>
      </p:sp>
      <p:sp>
        <p:nvSpPr>
          <p:cNvPr id="29" name="Shape 27"/>
          <p:cNvSpPr/>
          <p:nvPr/>
        </p:nvSpPr>
        <p:spPr>
          <a:xfrm>
            <a:off x="6080760" y="2670048"/>
            <a:ext cx="5577840" cy="1463040"/>
          </a:xfrm>
          <a:prstGeom prst="rect">
            <a:avLst/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0" name="Shape 28"/>
          <p:cNvSpPr/>
          <p:nvPr/>
        </p:nvSpPr>
        <p:spPr>
          <a:xfrm>
            <a:off x="6080760" y="2670048"/>
            <a:ext cx="5577840" cy="45720"/>
          </a:xfrm>
          <a:prstGeom prst="rect">
            <a:avLst/>
          </a:prstGeom>
          <a:solidFill>
            <a:srgbClr val="0F172A"/>
          </a:solidFill>
          <a:ln w="12700">
            <a:solidFill>
              <a:srgbClr val="0F172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1" name="Text 29"/>
          <p:cNvSpPr/>
          <p:nvPr/>
        </p:nvSpPr>
        <p:spPr>
          <a:xfrm>
            <a:off x="6208776" y="2834640"/>
            <a:ext cx="5321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12-month backward compatibility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6208776" y="3127248"/>
            <a:ext cx="532180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Schema versioned v1 to v2. Enterprise clients build with confidence — no breaking changes without 12 months advance notice and migration support.</a:t>
            </a:r>
            <a:endParaRPr lang="en-US" sz="950" dirty="0"/>
          </a:p>
        </p:txBody>
      </p:sp>
      <p:sp>
        <p:nvSpPr>
          <p:cNvPr id="33" name="Shape 31"/>
          <p:cNvSpPr/>
          <p:nvPr/>
        </p:nvSpPr>
        <p:spPr>
          <a:xfrm>
            <a:off x="6080760" y="4288536"/>
            <a:ext cx="5577840" cy="1463040"/>
          </a:xfrm>
          <a:prstGeom prst="rect">
            <a:avLst/>
          </a:prstGeom>
          <a:solidFill>
            <a:srgbClr val="F0FDF4"/>
          </a:solidFill>
          <a:ln w="12700">
            <a:solidFill>
              <a:srgbClr val="E2E8F0"/>
            </a:solidFill>
            <a:prstDash val="solid"/>
          </a:ln>
          <a:effectLst>
            <a:outerShdw blurRad="762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34" name="Shape 32"/>
          <p:cNvSpPr/>
          <p:nvPr/>
        </p:nvSpPr>
        <p:spPr>
          <a:xfrm>
            <a:off x="6080760" y="4288536"/>
            <a:ext cx="5577840" cy="457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5" name="Text 33"/>
          <p:cNvSpPr/>
          <p:nvPr/>
        </p:nvSpPr>
        <p:spPr>
          <a:xfrm>
            <a:off x="6208776" y="4453128"/>
            <a:ext cx="5321808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revenue unlock for enterprise</a:t>
            </a:r>
            <a:endParaRPr lang="en-US" sz="1050" dirty="0"/>
          </a:p>
        </p:txBody>
      </p:sp>
      <p:sp>
        <p:nvSpPr>
          <p:cNvPr id="36" name="Text 34"/>
          <p:cNvSpPr/>
          <p:nvPr/>
        </p:nvSpPr>
        <p:spPr>
          <a:xfrm>
            <a:off x="6208776" y="4745736"/>
            <a:ext cx="5321808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35000"/>
              </a:lnSpc>
              <a:buNone/>
            </a:pPr>
            <a:r>
              <a:rPr lang="en-US" sz="95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Decathlon and Apollo connected their CRM on day one and receive every future event type automatically — no re-integration ever. That's the stickiness and partner NPS outcome.</a:t>
            </a:r>
            <a:endParaRPr lang="en-US" sz="950" dirty="0"/>
          </a:p>
        </p:txBody>
      </p:sp>
      <p:sp>
        <p:nvSpPr>
          <p:cNvPr id="37" name="Text 35"/>
          <p:cNvSpPr/>
          <p:nvPr/>
        </p:nvSpPr>
        <p:spPr>
          <a:xfrm>
            <a:off x="11109960" y="6629400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8 / 15</a:t>
            </a:r>
            <a:endParaRPr lang="en-US" sz="800" dirty="0"/>
          </a:p>
        </p:txBody>
      </p:sp>
      <p:sp>
        <p:nvSpPr>
          <p:cNvPr id="908" name="SiteLink8"/>
          <p:cNvSpPr>
            <a:spLocks noGrp="1"/>
          </p:cNvSpPr>
          <p:nvPr/>
        </p:nvSpPr>
        <p:spPr>
          <a:xfrm>
            <a:off x="10350000" y="180000"/>
            <a:ext cx="1600000" cy="220000"/>
          </a:xfrm>
          <a:prstGeom prst="rect">
            <a:avLst/>
          </a:prstGeom>
          <a:solidFill>
            <a:srgbClr val="EFF6FF"/>
          </a:solidFill>
          <a:ln>
            <a:solidFill>
              <a:srgbClr val="BFDBFE"/>
            </a:solidFill>
          </a:ln>
        </p:spPr>
        <p:txBody>
          <a:bodyPr anchor="ctr" lIns="91440" rIns="91440" tIns="45720" bIns="45720"/>
          <a:lstStyle/>
          <a:p>
            <a:pPr algn="ctr"/>
            <a:r>
              <a:rPr lang="en-US" sz="700" b="0" dirty="0">
                <a:solidFill>
                  <a:srgbClr val="2563EB"/>
                </a:solidFill>
                <a:hlinkClick r:id="rId10"/>
              </a:rPr>
              <a:t>↗ Schema Explorer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02920" y="310896"/>
            <a:ext cx="164592" cy="36576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722376" y="274320"/>
            <a:ext cx="1093622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150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— USER STORY 1 OF 3</a:t>
            </a:r>
            <a:endParaRPr lang="en-US" sz="700" dirty="0"/>
          </a:p>
        </p:txBody>
      </p:sp>
      <p:sp>
        <p:nvSpPr>
          <p:cNvPr id="4" name="Text 2"/>
          <p:cNvSpPr/>
          <p:nvPr/>
        </p:nvSpPr>
        <p:spPr>
          <a:xfrm>
            <a:off x="502920" y="475488"/>
            <a:ext cx="111556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MERCHANT PARTNER  ·  500–2,000 DAILY SHIPMENTS  ·  GROWTH / ENTERPRISE TIER</a:t>
            </a:r>
            <a:endParaRPr lang="en-US" sz="750" dirty="0"/>
          </a:p>
        </p:txBody>
      </p:sp>
      <p:sp>
        <p:nvSpPr>
          <p:cNvPr id="5" name="Text 3"/>
          <p:cNvSpPr/>
          <p:nvPr/>
        </p:nvSpPr>
        <p:spPr>
          <a:xfrm>
            <a:off x="502920" y="685800"/>
            <a:ext cx="11155680" cy="36195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9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Automated End-Customer Delivery Communication</a:t>
            </a:r>
            <a:endParaRPr lang="en-US" sz="1900" dirty="0"/>
          </a:p>
        </p:txBody>
      </p:sp>
      <p:sp>
        <p:nvSpPr>
          <p:cNvPr id="6" name="Shape 4"/>
          <p:cNvSpPr/>
          <p:nvPr/>
        </p:nvSpPr>
        <p:spPr>
          <a:xfrm>
            <a:off x="502920" y="1371600"/>
            <a:ext cx="11155680" cy="777240"/>
          </a:xfrm>
          <a:prstGeom prst="rect">
            <a:avLst/>
          </a:prstGeom>
          <a:solidFill>
            <a:srgbClr val="EFF6FF"/>
          </a:solidFill>
          <a:ln w="12700">
            <a:solidFill>
              <a:srgbClr val="EFF6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7" name="Shape 5"/>
          <p:cNvSpPr/>
          <p:nvPr/>
        </p:nvSpPr>
        <p:spPr>
          <a:xfrm>
            <a:off x="502920" y="1371600"/>
            <a:ext cx="45720" cy="777240"/>
          </a:xfrm>
          <a:prstGeom prst="rect">
            <a:avLst/>
          </a:prstGeom>
          <a:solidFill>
            <a:srgbClr val="2563EB"/>
          </a:solidFill>
          <a:ln w="12700">
            <a:solidFill>
              <a:srgbClr val="2563E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67512" y="1435608"/>
            <a:ext cx="10899648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"As a merchant partner, I want to receive a real-time push notification the moment an order moves to Out for Delivery — with rider details and OTP — so that I can immediately relay this to my end-customer via SMS, without any manual intervention from my ops team."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502920" y="2304288"/>
            <a:ext cx="647029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50" b="1" kern="0" spc="1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ACCEPTANCE CRITERIA</a:t>
            </a:r>
            <a:endParaRPr lang="en-US" sz="750" dirty="0"/>
          </a:p>
        </p:txBody>
      </p:sp>
      <p:sp>
        <p:nvSpPr>
          <p:cNvPr id="10" name="Text 8"/>
          <p:cNvSpPr/>
          <p:nvPr/>
        </p:nvSpPr>
        <p:spPr>
          <a:xfrm>
            <a:off x="502920" y="2542032"/>
            <a:ext cx="6470294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40000"/>
              </a:lnSpc>
              <a:buNone/>
            </a:pPr>
            <a:r>
              <a:rPr lang="en-US" sz="9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✓  </a:t>
            </a: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out_for_delivery webhook fires within 60 seconds of dispatch update</a:t>
            </a:r>
            <a:r>
              <a:rPr lang="en-US" sz="9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n-US" sz="9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✓  </a:t>
            </a: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Payload includes rider_name, phone_masked, delivery_otp, eta_window, order_id</a:t>
            </a:r>
            <a:r>
              <a:rPr lang="en-US" sz="9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n-US" sz="9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✓  </a:t>
            </a: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3-attempt exponential backoff retry (30s › 2min › 8min) on non-200 response</a:t>
            </a:r>
            <a:r>
              <a:rPr lang="en-US" sz="900" dirty="0">
                <a:solidFill>
                  <a:srgbClr val="0000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
</a:t>
            </a:r>
            <a:r>
              <a:rPr lang="en-US" sz="9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 xml:space="preserve">✓  </a:t>
            </a:r>
            <a:r>
              <a:rPr lang="en-US" sz="900" dirty="0">
                <a:solidFill>
                  <a:srgbClr val="33415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Merchant configures which endpoint receives each event type independently</a:t>
            </a:r>
            <a:endParaRPr lang="en-US" sz="900" dirty="0"/>
          </a:p>
        </p:txBody>
      </p:sp>
      <p:sp>
        <p:nvSpPr>
          <p:cNvPr id="11" name="Shape 9"/>
          <p:cNvSpPr/>
          <p:nvPr/>
        </p:nvSpPr>
        <p:spPr>
          <a:xfrm>
            <a:off x="7201814" y="2304288"/>
            <a:ext cx="4456786" cy="2176272"/>
          </a:xfrm>
          <a:prstGeom prst="rect">
            <a:avLst/>
          </a:prstGeom>
          <a:solidFill>
            <a:srgbClr val="F0FDF4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Shape 10"/>
          <p:cNvSpPr/>
          <p:nvPr/>
        </p:nvSpPr>
        <p:spPr>
          <a:xfrm>
            <a:off x="7201814" y="2304288"/>
            <a:ext cx="4456786" cy="45720"/>
          </a:xfrm>
          <a:prstGeom prst="rect">
            <a:avLst/>
          </a:prstGeom>
          <a:solidFill>
            <a:srgbClr val="16A34A"/>
          </a:solidFill>
          <a:ln w="12700">
            <a:solidFill>
              <a:srgbClr val="16A34A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3" name="Text 11"/>
          <p:cNvSpPr/>
          <p:nvPr/>
        </p:nvSpPr>
        <p:spPr>
          <a:xfrm>
            <a:off x="7329830" y="2395728"/>
            <a:ext cx="420075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700" b="1" kern="0" spc="100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MEASURED OUTCOME</a:t>
            </a:r>
            <a:endParaRPr lang="en-US" sz="700" dirty="0"/>
          </a:p>
        </p:txBody>
      </p:sp>
      <p:sp>
        <p:nvSpPr>
          <p:cNvPr id="14" name="Text 12"/>
          <p:cNvSpPr/>
          <p:nvPr/>
        </p:nvSpPr>
        <p:spPr>
          <a:xfrm>
            <a:off x="7329830" y="2578608"/>
            <a:ext cx="4200754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16A34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83% › 91%</a:t>
            </a:r>
            <a:endParaRPr lang="en-US" sz="2600" dirty="0"/>
          </a:p>
        </p:txBody>
      </p:sp>
      <p:sp>
        <p:nvSpPr>
          <p:cNvPr id="15" name="Text 13"/>
          <p:cNvSpPr/>
          <p:nvPr/>
        </p:nvSpPr>
        <p:spPr>
          <a:xfrm>
            <a:off x="7329830" y="2971800"/>
            <a:ext cx="420075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b="1" dirty="0">
                <a:solidFill>
                  <a:srgbClr val="16A3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first-attempt delivery (+9.6%)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7329830" y="3154680"/>
            <a:ext cx="4200754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0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~120 fewer re-deliveries/day at pilot scale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502920" y="4919472"/>
            <a:ext cx="11155680" cy="502920"/>
          </a:xfrm>
          <a:prstGeom prst="rect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630936" y="4974336"/>
            <a:ext cx="10899648" cy="3931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850" dirty="0">
                <a:solidFill>
                  <a:srgbClr val="64748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this matters: The OTP and rider details previously sat inside Blowhorn's dispatch system and reached end-customers only when the rider called. Customers missed deliveries because they had no prior notice, no OTP, and no way to contact the rider. Each failure cost ₹45–65 plus degraded customer experience.</a:t>
            </a:r>
            <a:endParaRPr lang="en-US" sz="850" dirty="0"/>
          </a:p>
        </p:txBody>
      </p:sp>
      <p:sp>
        <p:nvSpPr>
          <p:cNvPr id="19" name="Text 17"/>
          <p:cNvSpPr/>
          <p:nvPr/>
        </p:nvSpPr>
        <p:spPr>
          <a:xfrm>
            <a:off x="11109960" y="6629400"/>
            <a:ext cx="548640" cy="1645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800" dirty="0">
                <a:solidFill>
                  <a:srgbClr val="94A3B8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9 / 15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2349</Words>
  <Application>Microsoft Macintosh PowerPoint</Application>
  <PresentationFormat>Widescreen</PresentationFormat>
  <Paragraphs>286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Courier New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Pratyush Ranjan — PM Assignment</dc:title>
  <dc:subject>PptxGenJS Presentation</dc:subject>
  <dc:creator>Pratyush Ranjan</dc:creator>
  <cp:lastModifiedBy>Pratyush Ranjan</cp:lastModifiedBy>
  <cp:revision>2</cp:revision>
  <dcterms:created xsi:type="dcterms:W3CDTF">2026-03-09T11:53:54Z</dcterms:created>
  <dcterms:modified xsi:type="dcterms:W3CDTF">2026-03-09T12:01:42Z</dcterms:modified>
</cp:coreProperties>
</file>